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0" r:id="rId2"/>
    <p:sldId id="257" r:id="rId3"/>
  </p:sldIdLst>
  <p:sldSz cx="6858000" cy="9906000" type="A4"/>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99FF"/>
    <a:srgbClr val="5CF275"/>
    <a:srgbClr val="FF66CC"/>
    <a:srgbClr val="DCF9FC"/>
    <a:srgbClr val="FF9900"/>
    <a:srgbClr val="CCFF99"/>
    <a:srgbClr val="00FF00"/>
    <a:srgbClr val="66FF33"/>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711" y="5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42207A81-7501-44EE-857E-632E2952425B}"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2241550" y="1243013"/>
            <a:ext cx="232251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3537" cy="39131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450" y="9440863"/>
            <a:ext cx="2949575" cy="498475"/>
          </a:xfrm>
          <a:prstGeom prst="rect">
            <a:avLst/>
          </a:prstGeom>
        </p:spPr>
        <p:txBody>
          <a:bodyPr vert="horz" lIns="91440" tIns="45720" rIns="91440" bIns="45720" rtlCol="0" anchor="b"/>
          <a:lstStyle>
            <a:lvl1pPr algn="r">
              <a:defRPr sz="1200"/>
            </a:lvl1pPr>
          </a:lstStyle>
          <a:p>
            <a:fld id="{215D0D5D-B656-4B5F-8340-0EA67D86F10A}" type="slidenum">
              <a:rPr kumimoji="1" lang="ja-JP" altLang="en-US" smtClean="0"/>
              <a:t>‹#›</a:t>
            </a:fld>
            <a:endParaRPr kumimoji="1" lang="ja-JP" altLang="en-US"/>
          </a:p>
        </p:txBody>
      </p:sp>
    </p:spTree>
    <p:extLst>
      <p:ext uri="{BB962C8B-B14F-4D97-AF65-F5344CB8AC3E}">
        <p14:creationId xmlns:p14="http://schemas.microsoft.com/office/powerpoint/2010/main" val="33998513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15D0D5D-B656-4B5F-8340-0EA67D86F10A}" type="slidenum">
              <a:rPr kumimoji="1" lang="ja-JP" altLang="en-US" smtClean="0"/>
              <a:t>1</a:t>
            </a:fld>
            <a:endParaRPr kumimoji="1" lang="ja-JP" altLang="en-US"/>
          </a:p>
        </p:txBody>
      </p:sp>
    </p:spTree>
    <p:extLst>
      <p:ext uri="{BB962C8B-B14F-4D97-AF65-F5344CB8AC3E}">
        <p14:creationId xmlns:p14="http://schemas.microsoft.com/office/powerpoint/2010/main" val="85838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109993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36030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80395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116700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422819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1271435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335020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3773486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772311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4198336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7"/>
            <a:ext cx="1157288" cy="1126807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257176" y="529697"/>
            <a:ext cx="3357563" cy="1126807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3517236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CA8C0890-517F-46C9-B63A-90924C23E6B1}" type="datetimeFigureOut">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AFE6E500-48CB-40C3-8A61-3A131052D5EF}" type="slidenum">
              <a:rPr kumimoji="1" lang="ja-JP" altLang="en-US" smtClean="0"/>
              <a:t>‹#›</a:t>
            </a:fld>
            <a:endParaRPr kumimoji="1" lang="ja-JP" altLang="en-US"/>
          </a:p>
        </p:txBody>
      </p:sp>
    </p:spTree>
    <p:extLst>
      <p:ext uri="{BB962C8B-B14F-4D97-AF65-F5344CB8AC3E}">
        <p14:creationId xmlns:p14="http://schemas.microsoft.com/office/powerpoint/2010/main" val="4038599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139231" y="506490"/>
            <a:ext cx="6618186" cy="2157155"/>
          </a:xfrm>
          <a:prstGeom prst="roundRect">
            <a:avLst/>
          </a:prstGeom>
          <a:solidFill>
            <a:schemeClr val="accent6">
              <a:lumMod val="20000"/>
              <a:lumOff val="8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sz="4000" b="1" dirty="0" smtClean="0">
              <a:solidFill>
                <a:srgbClr val="FFC000"/>
              </a:solidFill>
              <a:latin typeface="HGP創英角ﾎﾟｯﾌﾟ体" panose="040B0A00000000000000" pitchFamily="50" charset="-128"/>
              <a:ea typeface="HGP創英角ﾎﾟｯﾌﾟ体" panose="040B0A00000000000000" pitchFamily="50" charset="-128"/>
            </a:endParaRPr>
          </a:p>
        </p:txBody>
      </p:sp>
      <p:sp>
        <p:nvSpPr>
          <p:cNvPr id="9" name="下カーブ リボン 8"/>
          <p:cNvSpPr/>
          <p:nvPr/>
        </p:nvSpPr>
        <p:spPr>
          <a:xfrm>
            <a:off x="92998" y="125048"/>
            <a:ext cx="6672003" cy="574646"/>
          </a:xfrm>
          <a:prstGeom prst="ellipseRibbon">
            <a:avLst/>
          </a:prstGeom>
          <a:solidFill>
            <a:schemeClr val="accent4">
              <a:lumMod val="40000"/>
              <a:lumOff val="60000"/>
            </a:schemeClr>
          </a:solidFill>
          <a:ln w="0">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4000" b="1" dirty="0" smtClean="0">
              <a:solidFill>
                <a:srgbClr val="FFC000"/>
              </a:solidFill>
              <a:latin typeface="HGP創英角ﾎﾟｯﾌﾟ体" panose="040B0A00000000000000" pitchFamily="50" charset="-128"/>
              <a:ea typeface="HGP創英角ﾎﾟｯﾌﾟ体" panose="040B0A00000000000000" pitchFamily="50" charset="-128"/>
            </a:endParaRPr>
          </a:p>
        </p:txBody>
      </p:sp>
      <p:sp>
        <p:nvSpPr>
          <p:cNvPr id="8" name="正方形/長方形 7"/>
          <p:cNvSpPr/>
          <p:nvPr/>
        </p:nvSpPr>
        <p:spPr>
          <a:xfrm>
            <a:off x="24032" y="4750066"/>
            <a:ext cx="3643618" cy="3750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116266" y="781645"/>
            <a:ext cx="6361145" cy="2008536"/>
          </a:xfrm>
          <a:prstGeom prst="roundRect">
            <a:avLst/>
          </a:prstGeom>
          <a:noFill/>
          <a:ln w="0">
            <a:noFill/>
          </a:ln>
        </p:spPr>
        <p:style>
          <a:lnRef idx="2">
            <a:schemeClr val="accent6"/>
          </a:lnRef>
          <a:fillRef idx="1">
            <a:schemeClr val="lt1"/>
          </a:fillRef>
          <a:effectRef idx="0">
            <a:schemeClr val="accent6"/>
          </a:effectRef>
          <a:fontRef idx="minor">
            <a:schemeClr val="dk1"/>
          </a:fontRef>
        </p:style>
        <p:txBody>
          <a:bodyPr rtlCol="0" anchor="ctr">
            <a:prstTxWarp prst="textPlain">
              <a:avLst>
                <a:gd name="adj" fmla="val 49498"/>
              </a:avLst>
            </a:prstTxWarp>
          </a:bodyPr>
          <a:lstStyle/>
          <a:p>
            <a:r>
              <a:rPr lang="ja-JP" altLang="en-US" sz="4000" b="1" dirty="0" smtClean="0">
                <a:solidFill>
                  <a:srgbClr val="FFC000"/>
                </a:solidFill>
                <a:latin typeface="HGP創英角ﾎﾟｯﾌﾟ体" panose="040B0A00000000000000" pitchFamily="50" charset="-128"/>
                <a:ea typeface="HGP創英角ﾎﾟｯﾌﾟ体" panose="040B0A00000000000000" pitchFamily="50" charset="-128"/>
              </a:rPr>
              <a:t>　</a:t>
            </a:r>
            <a:r>
              <a:rPr lang="ja-JP" altLang="en-US" sz="4000" b="1" dirty="0">
                <a:ln w="22225">
                  <a:solidFill>
                    <a:schemeClr val="tx1"/>
                  </a:solidFill>
                  <a:prstDash val="solid"/>
                </a:ln>
                <a:solidFill>
                  <a:schemeClr val="accent4"/>
                </a:solidFill>
                <a:latin typeface="HGP創英角ﾎﾟｯﾌﾟ体" panose="040B0A00000000000000" pitchFamily="50" charset="-128"/>
                <a:ea typeface="HGP創英角ﾎﾟｯﾌﾟ体" panose="040B0A00000000000000" pitchFamily="50" charset="-128"/>
              </a:rPr>
              <a:t>誰</a:t>
            </a:r>
            <a:r>
              <a:rPr lang="ja-JP" altLang="en-US" sz="4000" b="1" dirty="0" smtClean="0">
                <a:ln w="22225">
                  <a:solidFill>
                    <a:schemeClr val="tx1"/>
                  </a:solidFill>
                  <a:prstDash val="solid"/>
                </a:ln>
                <a:solidFill>
                  <a:schemeClr val="accent4"/>
                </a:solidFill>
                <a:latin typeface="HGP創英角ﾎﾟｯﾌﾟ体" panose="040B0A00000000000000" pitchFamily="50" charset="-128"/>
                <a:ea typeface="HGP創英角ﾎﾟｯﾌﾟ体" panose="040B0A00000000000000" pitchFamily="50" charset="-128"/>
              </a:rPr>
              <a:t>も孤立させない</a:t>
            </a:r>
            <a:endParaRPr lang="en-US" altLang="ja-JP" sz="4000" b="1" dirty="0" smtClean="0">
              <a:ln w="22225">
                <a:solidFill>
                  <a:schemeClr val="tx1"/>
                </a:solidFill>
                <a:prstDash val="solid"/>
              </a:ln>
              <a:solidFill>
                <a:schemeClr val="accent4"/>
              </a:solidFill>
              <a:latin typeface="HGP創英角ﾎﾟｯﾌﾟ体" panose="040B0A00000000000000" pitchFamily="50" charset="-128"/>
              <a:ea typeface="HGP創英角ﾎﾟｯﾌﾟ体" panose="040B0A00000000000000" pitchFamily="50" charset="-128"/>
            </a:endParaRPr>
          </a:p>
          <a:p>
            <a:r>
              <a:rPr lang="ja-JP" altLang="en-US" sz="4000" b="1" dirty="0">
                <a:ln w="22225">
                  <a:solidFill>
                    <a:schemeClr val="accent2"/>
                  </a:solidFill>
                  <a:prstDash val="solid"/>
                </a:ln>
                <a:solidFill>
                  <a:schemeClr val="accent4"/>
                </a:solidFill>
                <a:latin typeface="HGP創英角ﾎﾟｯﾌﾟ体" panose="040B0A00000000000000" pitchFamily="50" charset="-128"/>
                <a:ea typeface="HGP創英角ﾎﾟｯﾌﾟ体" panose="040B0A00000000000000" pitchFamily="50" charset="-128"/>
              </a:rPr>
              <a:t>　</a:t>
            </a:r>
            <a:r>
              <a:rPr lang="ja-JP" altLang="en-US" sz="4000" b="1" dirty="0" smtClean="0">
                <a:ln w="22225">
                  <a:solidFill>
                    <a:schemeClr val="accent2"/>
                  </a:solidFill>
                  <a:prstDash val="solid"/>
                </a:ln>
                <a:solidFill>
                  <a:schemeClr val="accent4"/>
                </a:solidFill>
                <a:latin typeface="HGP創英角ﾎﾟｯﾌﾟ体" panose="040B0A00000000000000" pitchFamily="50" charset="-128"/>
                <a:ea typeface="HGP創英角ﾎﾟｯﾌﾟ体" panose="040B0A00000000000000" pitchFamily="50" charset="-128"/>
              </a:rPr>
              <a:t>　　　</a:t>
            </a:r>
            <a:r>
              <a:rPr lang="ja-JP" altLang="en-US" sz="4000" b="1" dirty="0" smtClean="0">
                <a:ln w="22225">
                  <a:solidFill>
                    <a:schemeClr val="tx1"/>
                  </a:solidFill>
                  <a:prstDash val="solid"/>
                </a:ln>
                <a:solidFill>
                  <a:schemeClr val="accent4"/>
                </a:solidFill>
                <a:latin typeface="HGP創英角ﾎﾟｯﾌﾟ体" panose="040B0A00000000000000" pitchFamily="50" charset="-128"/>
                <a:ea typeface="HGP創英角ﾎﾟｯﾌﾟ体" panose="040B0A00000000000000" pitchFamily="50" charset="-128"/>
              </a:rPr>
              <a:t>座間を目指して</a:t>
            </a:r>
            <a:endParaRPr lang="en-US" altLang="ja-JP" sz="4000" b="1" dirty="0" smtClean="0">
              <a:ln w="22225">
                <a:solidFill>
                  <a:schemeClr val="tx1"/>
                </a:solidFill>
                <a:prstDash val="solid"/>
              </a:ln>
              <a:solidFill>
                <a:schemeClr val="accent4"/>
              </a:solidFill>
              <a:latin typeface="HGP創英角ﾎﾟｯﾌﾟ体" panose="040B0A00000000000000" pitchFamily="50" charset="-128"/>
              <a:ea typeface="HGP創英角ﾎﾟｯﾌﾟ体" panose="040B0A00000000000000" pitchFamily="50" charset="-128"/>
            </a:endParaRPr>
          </a:p>
          <a:p>
            <a:r>
              <a:rPr lang="ja-JP" altLang="en-US" sz="2800" dirty="0" smtClean="0">
                <a:solidFill>
                  <a:schemeClr val="tx1"/>
                </a:solidFill>
                <a:latin typeface="HGP創英角ﾎﾟｯﾌﾟ体" panose="040B0A00000000000000" pitchFamily="50" charset="-128"/>
                <a:ea typeface="HGP創英角ﾎﾟｯﾌﾟ体" panose="040B0A00000000000000" pitchFamily="50" charset="-128"/>
              </a:rPr>
              <a:t>　　</a:t>
            </a:r>
            <a:r>
              <a:rPr lang="ja-JP" altLang="en-US" sz="2400" dirty="0" smtClean="0">
                <a:solidFill>
                  <a:schemeClr val="tx1"/>
                </a:solidFill>
                <a:latin typeface="HGP創英角ﾎﾟｯﾌﾟ体" panose="040B0A00000000000000" pitchFamily="50" charset="-128"/>
                <a:ea typeface="HGP創英角ﾎﾟｯﾌﾟ体" panose="040B0A00000000000000" pitchFamily="50" charset="-128"/>
              </a:rPr>
              <a:t>～</a:t>
            </a:r>
            <a:r>
              <a:rPr lang="ja-JP" altLang="en-US" sz="2400" dirty="0">
                <a:solidFill>
                  <a:schemeClr val="tx1"/>
                </a:solidFill>
                <a:latin typeface="HGP創英角ﾎﾟｯﾌﾟ体" panose="040B0A00000000000000" pitchFamily="50" charset="-128"/>
                <a:ea typeface="HGP創英角ﾎﾟｯﾌﾟ体" panose="040B0A00000000000000" pitchFamily="50" charset="-128"/>
              </a:rPr>
              <a:t>セルフ・ネグレクトの理解と支援</a:t>
            </a:r>
            <a:r>
              <a:rPr lang="ja-JP" altLang="en-US" sz="2400" dirty="0">
                <a:solidFill>
                  <a:schemeClr val="tx1"/>
                </a:solidFill>
                <a:latin typeface="HGS創英角ﾎﾟｯﾌﾟ体" panose="040B0A00000000000000" pitchFamily="50" charset="-128"/>
                <a:ea typeface="HGS創英角ﾎﾟｯﾌﾟ体" panose="040B0A00000000000000" pitchFamily="50" charset="-128"/>
              </a:rPr>
              <a:t>～</a:t>
            </a:r>
            <a:endParaRPr lang="en-US" altLang="ja-JP" sz="2400" dirty="0">
              <a:solidFill>
                <a:schemeClr val="tx1"/>
              </a:solidFill>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　</a:t>
            </a:r>
            <a:endParaRPr kumimoji="1" lang="en-US" altLang="ja-JP" sz="2400" dirty="0" smtClean="0">
              <a:solidFill>
                <a:schemeClr val="tx1"/>
              </a:solidFill>
              <a:latin typeface="HGP創英角ﾎﾟｯﾌﾟ体" panose="040B0A00000000000000" pitchFamily="50" charset="-128"/>
              <a:ea typeface="HGP創英角ﾎﾟｯﾌﾟ体" panose="040B0A00000000000000" pitchFamily="50" charset="-128"/>
            </a:endParaRPr>
          </a:p>
        </p:txBody>
      </p:sp>
      <p:sp>
        <p:nvSpPr>
          <p:cNvPr id="7" name="テキスト ボックス 6"/>
          <p:cNvSpPr txBox="1"/>
          <p:nvPr/>
        </p:nvSpPr>
        <p:spPr>
          <a:xfrm>
            <a:off x="24032" y="6022995"/>
            <a:ext cx="3480890" cy="1708160"/>
          </a:xfrm>
          <a:prstGeom prst="rect">
            <a:avLst/>
          </a:prstGeom>
          <a:noFill/>
          <a:ln>
            <a:noFill/>
          </a:ln>
        </p:spPr>
        <p:txBody>
          <a:bodyPr wrap="square" rtlCol="0">
            <a:spAutoFit/>
          </a:bodyPr>
          <a:lstStyle/>
          <a:p>
            <a:pPr>
              <a:lnSpc>
                <a:spcPct val="150000"/>
              </a:lnSpc>
            </a:pPr>
            <a:r>
              <a:rPr kumimoji="1" lang="ja-JP" altLang="en-US" sz="1400" b="1" dirty="0" smtClean="0">
                <a:latin typeface="UD デジタル 教科書体 NK-B" panose="02020700000000000000" pitchFamily="18" charset="-128"/>
                <a:ea typeface="UD デジタル 教科書体 NK-B" panose="02020700000000000000" pitchFamily="18" charset="-128"/>
              </a:rPr>
              <a:t>★対象：</a:t>
            </a:r>
            <a:r>
              <a:rPr lang="ja-JP" altLang="en-US" sz="1400" b="1" dirty="0" smtClean="0">
                <a:latin typeface="UD デジタル 教科書体 NK-B" panose="02020700000000000000" pitchFamily="18" charset="-128"/>
                <a:ea typeface="UD デジタル 教科書体 NK-B" panose="02020700000000000000" pitchFamily="18" charset="-128"/>
              </a:rPr>
              <a:t>座間市 在住・在勤・在学の方</a:t>
            </a:r>
            <a:endParaRPr lang="en-US" altLang="ja-JP" sz="1400" b="1" dirty="0" smtClean="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1400" b="1" dirty="0" smtClean="0">
                <a:latin typeface="UD デジタル 教科書体 NK-B" panose="02020700000000000000" pitchFamily="18" charset="-128"/>
                <a:ea typeface="UD デジタル 教科書体 NK-B" panose="02020700000000000000" pitchFamily="18" charset="-128"/>
              </a:rPr>
              <a:t>★定員：６０</a:t>
            </a:r>
            <a:r>
              <a:rPr lang="ja-JP" altLang="en-US" sz="1400" b="1" dirty="0">
                <a:latin typeface="UD デジタル 教科書体 NK-B" panose="02020700000000000000" pitchFamily="18" charset="-128"/>
                <a:ea typeface="UD デジタル 教科書体 NK-B" panose="02020700000000000000" pitchFamily="18" charset="-128"/>
              </a:rPr>
              <a:t>名</a:t>
            </a:r>
            <a:r>
              <a:rPr lang="ja-JP" altLang="en-US" sz="1400" b="1" dirty="0" smtClean="0">
                <a:latin typeface="UD デジタル 教科書体 NK-B" panose="02020700000000000000" pitchFamily="18" charset="-128"/>
                <a:ea typeface="UD デジタル 教科書体 NK-B" panose="02020700000000000000" pitchFamily="18" charset="-128"/>
              </a:rPr>
              <a:t>程度　（</a:t>
            </a:r>
            <a:r>
              <a:rPr lang="ja-JP" altLang="en-US" sz="1400" b="1" dirty="0">
                <a:latin typeface="UD デジタル 教科書体 NK-B" panose="02020700000000000000" pitchFamily="18" charset="-128"/>
                <a:ea typeface="UD デジタル 教科書体 NK-B" panose="02020700000000000000" pitchFamily="18" charset="-128"/>
              </a:rPr>
              <a:t>申込順</a:t>
            </a:r>
            <a:r>
              <a:rPr lang="ja-JP" altLang="en-US" sz="1400" b="1" dirty="0" smtClean="0">
                <a:latin typeface="UD デジタル 教科書体 NK-B" panose="02020700000000000000" pitchFamily="18" charset="-128"/>
                <a:ea typeface="UD デジタル 教科書体 NK-B" panose="02020700000000000000" pitchFamily="18" charset="-128"/>
              </a:rPr>
              <a:t>）  </a:t>
            </a:r>
            <a:endParaRPr lang="en-US" altLang="ja-JP" sz="1400" b="1" dirty="0" smtClean="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1400" b="1" dirty="0">
                <a:latin typeface="UD デジタル 教科書体 NK-B" panose="02020700000000000000" pitchFamily="18" charset="-128"/>
                <a:ea typeface="UD デジタル 教科書体 NK-B" panose="02020700000000000000" pitchFamily="18" charset="-128"/>
              </a:rPr>
              <a:t>★申込み方法：窓口・</a:t>
            </a:r>
            <a:r>
              <a:rPr lang="en-US" altLang="ja-JP" sz="1400" b="1" dirty="0">
                <a:latin typeface="UD デジタル 教科書体 NK-B" panose="02020700000000000000" pitchFamily="18" charset="-128"/>
                <a:ea typeface="UD デジタル 教科書体 NK-B" panose="02020700000000000000" pitchFamily="18" charset="-128"/>
              </a:rPr>
              <a:t>TEL</a:t>
            </a:r>
            <a:r>
              <a:rPr lang="ja-JP" altLang="en-US" sz="1400" b="1" dirty="0">
                <a:latin typeface="UD デジタル 教科書体 NK-B" panose="02020700000000000000" pitchFamily="18" charset="-128"/>
                <a:ea typeface="UD デジタル 教科書体 NK-B" panose="02020700000000000000" pitchFamily="18" charset="-128"/>
              </a:rPr>
              <a:t>・</a:t>
            </a:r>
            <a:r>
              <a:rPr lang="ja-JP" altLang="en-US" sz="1400" b="1" dirty="0" smtClean="0">
                <a:latin typeface="UD デジタル 教科書体 NK-B" panose="02020700000000000000" pitchFamily="18" charset="-128"/>
                <a:ea typeface="UD デジタル 教科書体 NK-B" panose="02020700000000000000" pitchFamily="18" charset="-128"/>
              </a:rPr>
              <a:t>ＦＡＸ</a:t>
            </a:r>
            <a:endParaRPr lang="en-US" altLang="ja-JP" sz="1400" b="1" dirty="0">
              <a:latin typeface="UD デジタル 教科書体 NK-B" panose="02020700000000000000" pitchFamily="18" charset="-128"/>
              <a:ea typeface="UD デジタル 教科書体 NK-B" panose="02020700000000000000" pitchFamily="18" charset="-128"/>
            </a:endParaRPr>
          </a:p>
          <a:p>
            <a:pPr>
              <a:lnSpc>
                <a:spcPct val="150000"/>
              </a:lnSpc>
            </a:pPr>
            <a:endParaRPr lang="en-US" altLang="ja-JP" sz="1400" b="1" dirty="0" smtClean="0">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1400" b="1" u="sng" dirty="0" smtClean="0">
                <a:latin typeface="UD デジタル 教科書体 NK-B" panose="02020700000000000000" pitchFamily="18" charset="-128"/>
                <a:ea typeface="UD デジタル 教科書体 NK-B" panose="02020700000000000000" pitchFamily="18" charset="-128"/>
                <a:cs typeface="ＭＳ Ｐゴシック"/>
              </a:rPr>
              <a:t>　　申込：令和８年１１月２日～１２月８日</a:t>
            </a:r>
            <a:endParaRPr lang="ja-JP" altLang="ja-JP" sz="1400" b="1" u="sng" dirty="0">
              <a:latin typeface="UD デジタル 教科書体 NK-B" panose="02020700000000000000" pitchFamily="18" charset="-128"/>
              <a:ea typeface="UD デジタル 教科書体 NK-B" panose="02020700000000000000" pitchFamily="18" charset="-128"/>
              <a:cs typeface="ＭＳ Ｐゴシック"/>
            </a:endParaRPr>
          </a:p>
        </p:txBody>
      </p:sp>
      <p:sp>
        <p:nvSpPr>
          <p:cNvPr id="11" name="テキスト ボックス 10"/>
          <p:cNvSpPr txBox="1"/>
          <p:nvPr/>
        </p:nvSpPr>
        <p:spPr>
          <a:xfrm>
            <a:off x="232515" y="8943205"/>
            <a:ext cx="6367971" cy="839204"/>
          </a:xfrm>
          <a:prstGeom prst="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lnSpc>
                <a:spcPts val="3000"/>
              </a:lnSpc>
            </a:pPr>
            <a:r>
              <a:rPr lang="ja-JP" altLang="en-US" sz="1600" b="1" dirty="0" smtClean="0">
                <a:latin typeface="UD デジタル 教科書体 NK-B" panose="02020700000000000000" pitchFamily="18" charset="-128"/>
                <a:ea typeface="UD デジタル 教科書体 NK-B" panose="02020700000000000000" pitchFamily="18" charset="-128"/>
                <a:cs typeface="ＭＳ Ｐゴシック"/>
              </a:rPr>
              <a:t>申込先：座間市役所　長寿支援課　</a:t>
            </a:r>
            <a:r>
              <a:rPr lang="ja-JP" altLang="en-US"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（裏面の</a:t>
            </a:r>
            <a:r>
              <a:rPr lang="ja-JP" altLang="en-US" sz="1600" b="1" dirty="0">
                <a:solidFill>
                  <a:srgbClr val="000000"/>
                </a:solidFill>
                <a:latin typeface="UD デジタル 教科書体 NK-B" panose="02020700000000000000" pitchFamily="18" charset="-128"/>
                <a:ea typeface="UD デジタル 教科書体 NK-B" panose="02020700000000000000" pitchFamily="18" charset="-128"/>
                <a:cs typeface="Times New Roman"/>
              </a:rPr>
              <a:t>申込書をご利用ください</a:t>
            </a:r>
            <a:r>
              <a:rPr lang="ja-JP" altLang="en-US"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a:t>
            </a:r>
            <a:endParaRPr lang="ja-JP" altLang="ja-JP" sz="1600" b="1" dirty="0">
              <a:latin typeface="UD デジタル 教科書体 NK-B" panose="02020700000000000000" pitchFamily="18" charset="-128"/>
              <a:ea typeface="UD デジタル 教科書体 NK-B" panose="02020700000000000000" pitchFamily="18" charset="-128"/>
              <a:cs typeface="ＭＳ Ｐゴシック"/>
            </a:endParaRPr>
          </a:p>
          <a:p>
            <a:pPr algn="ctr">
              <a:lnSpc>
                <a:spcPts val="3000"/>
              </a:lnSpc>
              <a:spcAft>
                <a:spcPts val="0"/>
              </a:spcAft>
            </a:pPr>
            <a:r>
              <a:rPr lang="en-US"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TEL</a:t>
            </a:r>
            <a:r>
              <a:rPr lang="ja-JP"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a:t>
            </a:r>
            <a:r>
              <a:rPr lang="en-US"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 046‐252‐7084</a:t>
            </a:r>
            <a:r>
              <a:rPr lang="ja-JP" altLang="en-US"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　</a:t>
            </a:r>
            <a:r>
              <a:rPr lang="en-US"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FAX</a:t>
            </a:r>
            <a:r>
              <a:rPr lang="ja-JP"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a:t>
            </a:r>
            <a:r>
              <a:rPr lang="en-US" altLang="ja-JP" sz="1600" b="1" dirty="0" smtClean="0">
                <a:solidFill>
                  <a:srgbClr val="000000"/>
                </a:solidFill>
                <a:latin typeface="UD デジタル 教科書体 NK-B" panose="02020700000000000000" pitchFamily="18" charset="-128"/>
                <a:ea typeface="UD デジタル 教科書体 NK-B" panose="02020700000000000000" pitchFamily="18" charset="-128"/>
                <a:cs typeface="Times New Roman"/>
              </a:rPr>
              <a:t>046‐252‐8238</a:t>
            </a:r>
            <a:r>
              <a:rPr lang="ja-JP" altLang="en-US" sz="2000" b="1" dirty="0">
                <a:solidFill>
                  <a:srgbClr val="000000"/>
                </a:solidFill>
                <a:latin typeface="UD デジタル 教科書体 NK-B" panose="02020700000000000000" pitchFamily="18" charset="-128"/>
                <a:ea typeface="UD デジタル 教科書体 NK-B" panose="02020700000000000000" pitchFamily="18" charset="-128"/>
                <a:cs typeface="Times New Roman"/>
              </a:rPr>
              <a:t>　</a:t>
            </a:r>
            <a:r>
              <a:rPr lang="ja-JP" altLang="ja-JP" sz="1050" dirty="0">
                <a:solidFill>
                  <a:srgbClr val="000000"/>
                </a:solidFill>
                <a:latin typeface="ＭＳ Ｐゴシック"/>
                <a:ea typeface="ＭＳ 明朝"/>
                <a:cs typeface="Times New Roman"/>
              </a:rPr>
              <a:t>　　　　　　　　　　　　　　　　　　　　　</a:t>
            </a:r>
            <a:endParaRPr lang="ja-JP" altLang="ja-JP" sz="1200" dirty="0">
              <a:latin typeface="ＭＳ Ｐゴシック"/>
              <a:cs typeface="ＭＳ Ｐゴシック"/>
            </a:endParaRPr>
          </a:p>
        </p:txBody>
      </p:sp>
      <p:sp>
        <p:nvSpPr>
          <p:cNvPr id="16" name="テキスト ボックス 15"/>
          <p:cNvSpPr txBox="1"/>
          <p:nvPr/>
        </p:nvSpPr>
        <p:spPr>
          <a:xfrm>
            <a:off x="1916832" y="344488"/>
            <a:ext cx="3024336" cy="276999"/>
          </a:xfrm>
          <a:prstGeom prst="rect">
            <a:avLst/>
          </a:prstGeom>
          <a:noFill/>
        </p:spPr>
        <p:txBody>
          <a:bodyPr wrap="square" rtlCol="0">
            <a:spAutoFit/>
          </a:bodyPr>
          <a:lstStyle/>
          <a:p>
            <a:r>
              <a:rPr kumimoji="1" lang="ja-JP" altLang="en-US" sz="1200" b="1" dirty="0" smtClean="0">
                <a:latin typeface="UD デジタル 教科書体 NK-B" panose="02020700000000000000" pitchFamily="18" charset="-128"/>
                <a:ea typeface="UD デジタル 教科書体 NK-B" panose="02020700000000000000" pitchFamily="18" charset="-128"/>
              </a:rPr>
              <a:t>令和８年度　座間市高齢者虐待防止講演会</a:t>
            </a:r>
            <a:endParaRPr kumimoji="1" lang="ja-JP" altLang="en-US" sz="1200" b="1" dirty="0">
              <a:latin typeface="UD デジタル 教科書体 NK-B" panose="02020700000000000000" pitchFamily="18" charset="-128"/>
              <a:ea typeface="UD デジタル 教科書体 NK-B" panose="02020700000000000000" pitchFamily="18" charset="-128"/>
            </a:endParaRPr>
          </a:p>
        </p:txBody>
      </p:sp>
      <p:sp>
        <p:nvSpPr>
          <p:cNvPr id="6" name="テキスト ボックス 5"/>
          <p:cNvSpPr txBox="1"/>
          <p:nvPr/>
        </p:nvSpPr>
        <p:spPr>
          <a:xfrm>
            <a:off x="146815" y="3880286"/>
            <a:ext cx="6610602" cy="954107"/>
          </a:xfrm>
          <a:prstGeom prst="rect">
            <a:avLst/>
          </a:prstGeom>
          <a:noFill/>
        </p:spPr>
        <p:txBody>
          <a:bodyPr wrap="square" rtlCol="0">
            <a:spAutoFit/>
          </a:bodyPr>
          <a:lstStyle/>
          <a:p>
            <a:r>
              <a:rPr kumimoji="1" lang="ja-JP" altLang="en-US" sz="2800" dirty="0" smtClean="0">
                <a:latin typeface="UD デジタル 教科書体 NK-B" panose="02020700000000000000" pitchFamily="18" charset="-128"/>
                <a:ea typeface="UD デジタル 教科書体 NK-B" panose="02020700000000000000" pitchFamily="18" charset="-128"/>
              </a:rPr>
              <a:t>日時：</a:t>
            </a:r>
            <a:r>
              <a:rPr lang="ja-JP" altLang="en-US" sz="28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令和８年１２</a:t>
            </a:r>
            <a:r>
              <a:rPr kumimoji="1" lang="ja-JP" altLang="en-US" sz="28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月</a:t>
            </a:r>
            <a:r>
              <a:rPr lang="ja-JP" altLang="en-US" sz="2800" dirty="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９</a:t>
            </a:r>
            <a:r>
              <a:rPr kumimoji="1" lang="ja-JP" altLang="en-US" sz="28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日（水）</a:t>
            </a:r>
          </a:p>
          <a:p>
            <a:r>
              <a:rPr lang="ja-JP" altLang="en-US" sz="28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　　　　　</a:t>
            </a:r>
            <a:r>
              <a:rPr lang="ja-JP" altLang="en-US" sz="2800" dirty="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１４</a:t>
            </a:r>
            <a:r>
              <a:rPr lang="ja-JP" altLang="en-US" sz="28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：００～１５：３０</a:t>
            </a:r>
            <a:r>
              <a:rPr lang="ja-JP" altLang="en-US" sz="2800" dirty="0" smtClean="0">
                <a:latin typeface="UD デジタル 教科書体 NK-B" panose="02020700000000000000" pitchFamily="18" charset="-128"/>
                <a:ea typeface="UD デジタル 教科書体 NK-B" panose="02020700000000000000" pitchFamily="18" charset="-128"/>
              </a:rPr>
              <a:t>（受付１３：３０～）</a:t>
            </a:r>
            <a:r>
              <a:rPr lang="ja-JP" altLang="en-US" sz="2800" dirty="0" smtClean="0">
                <a:latin typeface="HGP創英角ﾎﾟｯﾌﾟ体" panose="040B0A00000000000000" pitchFamily="50" charset="-128"/>
                <a:ea typeface="HGP創英角ﾎﾟｯﾌﾟ体" panose="040B0A00000000000000" pitchFamily="50" charset="-128"/>
              </a:rPr>
              <a:t>　</a:t>
            </a:r>
            <a:endParaRPr lang="en-US" altLang="ja-JP" sz="2800" dirty="0" smtClean="0">
              <a:latin typeface="HGP創英角ﾎﾟｯﾌﾟ体" panose="040B0A00000000000000" pitchFamily="50" charset="-128"/>
              <a:ea typeface="HGP創英角ﾎﾟｯﾌﾟ体" panose="040B0A00000000000000" pitchFamily="50" charset="-128"/>
            </a:endParaRPr>
          </a:p>
        </p:txBody>
      </p:sp>
      <p:sp>
        <p:nvSpPr>
          <p:cNvPr id="23" name="星 7 22"/>
          <p:cNvSpPr/>
          <p:nvPr/>
        </p:nvSpPr>
        <p:spPr>
          <a:xfrm>
            <a:off x="5363913" y="3125247"/>
            <a:ext cx="403412" cy="294418"/>
          </a:xfrm>
          <a:prstGeom prst="star7">
            <a:avLst>
              <a:gd name="adj" fmla="val 0"/>
              <a:gd name="hf" fmla="val 102572"/>
              <a:gd name="vf" fmla="val 105210"/>
            </a:avLst>
          </a:prstGeom>
          <a:solidFill>
            <a:srgbClr val="5B9BD5">
              <a:lumMod val="40000"/>
              <a:lumOff val="60000"/>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4" name="フローチャート : 代替処理 13"/>
          <p:cNvSpPr/>
          <p:nvPr/>
        </p:nvSpPr>
        <p:spPr>
          <a:xfrm>
            <a:off x="3263778" y="5776834"/>
            <a:ext cx="3334415" cy="2402383"/>
          </a:xfrm>
          <a:prstGeom prst="flowChartAlternateProcess">
            <a:avLst/>
          </a:prstGeom>
          <a:solidFill>
            <a:srgbClr val="CCFF99"/>
          </a:solidFill>
          <a:ln>
            <a:solidFill>
              <a:srgbClr val="33CC33"/>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rtlCol="0" anchor="ctr"/>
          <a:lstStyle/>
          <a:p>
            <a:r>
              <a:rPr lang="ja-JP" altLang="en-US" sz="1200" b="1" dirty="0" smtClean="0">
                <a:latin typeface="+mj-ea"/>
                <a:ea typeface="+mj-ea"/>
              </a:rPr>
              <a:t>　　　　　　　　講師　</a:t>
            </a:r>
            <a:r>
              <a:rPr lang="ja-JP" altLang="en-US" sz="1200" b="1" dirty="0" smtClean="0">
                <a:latin typeface="+mj-ea"/>
                <a:ea typeface="+mj-ea"/>
              </a:rPr>
              <a:t>プロフィール　　　　　　　　　</a:t>
            </a:r>
            <a:r>
              <a:rPr lang="ja-JP" altLang="en-US" sz="1200" dirty="0" smtClean="0">
                <a:solidFill>
                  <a:srgbClr val="333333"/>
                </a:solidFill>
                <a:latin typeface="メイリオ" panose="020B0604030504040204" pitchFamily="50" charset="-128"/>
                <a:ea typeface="メイリオ" panose="020B0604030504040204" pitchFamily="50" charset="-128"/>
              </a:rPr>
              <a:t>保健師</a:t>
            </a:r>
            <a:r>
              <a:rPr lang="ja-JP" altLang="en-US" sz="1200" dirty="0">
                <a:solidFill>
                  <a:srgbClr val="333333"/>
                </a:solidFill>
                <a:latin typeface="メイリオ" panose="020B0604030504040204" pitchFamily="50" charset="-128"/>
                <a:ea typeface="メイリオ" panose="020B0604030504040204" pitchFamily="50" charset="-128"/>
              </a:rPr>
              <a:t>、博士（看護学）取得。公衆衛生看護学を専門とし、東邦大学看護学部・大学院看護学研究科で看護師・保健師の養成に携わる</a:t>
            </a:r>
            <a:r>
              <a:rPr lang="ja-JP" altLang="en-US" sz="1200" dirty="0" smtClean="0">
                <a:solidFill>
                  <a:srgbClr val="333333"/>
                </a:solidFill>
                <a:latin typeface="メイリオ" panose="020B0604030504040204" pitchFamily="50" charset="-128"/>
                <a:ea typeface="メイリオ" panose="020B0604030504040204" pitchFamily="50" charset="-128"/>
              </a:rPr>
              <a:t>。外国人</a:t>
            </a:r>
            <a:r>
              <a:rPr lang="ja-JP" altLang="en-US" sz="1200" dirty="0">
                <a:solidFill>
                  <a:srgbClr val="333333"/>
                </a:solidFill>
                <a:latin typeface="メイリオ" panose="020B0604030504040204" pitchFamily="50" charset="-128"/>
                <a:ea typeface="メイリオ" panose="020B0604030504040204" pitchFamily="50" charset="-128"/>
              </a:rPr>
              <a:t>労働者への支援、セルフ・ネグレクトへの支援など社会的に孤立しやすく支援に繋がりにくい人々の研究課題に関する教育・研究活動を行っている</a:t>
            </a:r>
            <a:r>
              <a:rPr lang="ja-JP" altLang="en-US" sz="1200" dirty="0" smtClean="0">
                <a:solidFill>
                  <a:srgbClr val="333333"/>
                </a:solidFill>
                <a:latin typeface="メイリオ" panose="020B0604030504040204" pitchFamily="50" charset="-128"/>
                <a:ea typeface="メイリオ" panose="020B0604030504040204" pitchFamily="50" charset="-128"/>
              </a:rPr>
              <a:t>。また</a:t>
            </a:r>
            <a:r>
              <a:rPr lang="ja-JP" altLang="en-US" sz="1200" dirty="0">
                <a:solidFill>
                  <a:srgbClr val="333333"/>
                </a:solidFill>
                <a:latin typeface="メイリオ" panose="020B0604030504040204" pitchFamily="50" charset="-128"/>
                <a:ea typeface="メイリオ" panose="020B0604030504040204" pitchFamily="50" charset="-128"/>
              </a:rPr>
              <a:t>、東邦大学看護学部地域共創実践研究センター長として、地域住民等と協働しながら、誰もが安心して暮らせる地域づくりや地域共生社会の推進に取り組んでいる</a:t>
            </a:r>
            <a:r>
              <a:rPr lang="ja-JP" altLang="en-US" sz="1200" dirty="0" smtClean="0">
                <a:solidFill>
                  <a:srgbClr val="333333"/>
                </a:solidFill>
                <a:latin typeface="メイリオ" panose="020B0604030504040204" pitchFamily="50" charset="-128"/>
                <a:ea typeface="メイリオ" panose="020B0604030504040204" pitchFamily="50" charset="-128"/>
              </a:rPr>
              <a:t>。</a:t>
            </a:r>
            <a:endParaRPr lang="en-US" altLang="ja-JP" sz="1200" dirty="0" smtClean="0">
              <a:latin typeface="+mj-ea"/>
              <a:ea typeface="+mj-ea"/>
            </a:endParaRPr>
          </a:p>
        </p:txBody>
      </p:sp>
      <p:sp>
        <p:nvSpPr>
          <p:cNvPr id="2" name="円/楕円 1"/>
          <p:cNvSpPr/>
          <p:nvPr/>
        </p:nvSpPr>
        <p:spPr>
          <a:xfrm>
            <a:off x="5267325" y="3360821"/>
            <a:ext cx="1330868" cy="959571"/>
          </a:xfrm>
          <a:prstGeom prst="ellips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smtClean="0">
                <a:solidFill>
                  <a:schemeClr val="tx1"/>
                </a:solidFill>
                <a:latin typeface="UD デジタル 教科書体 NK-B" panose="02020700000000000000" pitchFamily="18" charset="-128"/>
                <a:ea typeface="UD デジタル 教科書体 NK-B" panose="02020700000000000000" pitchFamily="18" charset="-128"/>
              </a:rPr>
              <a:t>参加費無料</a:t>
            </a:r>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8" name="テキスト ボックス 27"/>
          <p:cNvSpPr txBox="1"/>
          <p:nvPr/>
        </p:nvSpPr>
        <p:spPr>
          <a:xfrm>
            <a:off x="78123" y="4957330"/>
            <a:ext cx="6779878" cy="1200329"/>
          </a:xfrm>
          <a:prstGeom prst="rect">
            <a:avLst/>
          </a:prstGeom>
          <a:noFill/>
        </p:spPr>
        <p:txBody>
          <a:bodyPr wrap="square" rtlCol="0">
            <a:spAutoFit/>
          </a:bodyPr>
          <a:lstStyle/>
          <a:p>
            <a:r>
              <a:rPr lang="ja-JP" altLang="en-US" sz="24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　</a:t>
            </a:r>
            <a:r>
              <a:rPr lang="ja-JP" altLang="en-US" sz="2400" dirty="0">
                <a:latin typeface="UD デジタル 教科書体 NK-B" panose="02020700000000000000" pitchFamily="18" charset="-128"/>
                <a:ea typeface="UD デジタル 教科書体 NK-B" panose="02020700000000000000" pitchFamily="18" charset="-128"/>
              </a:rPr>
              <a:t>会場</a:t>
            </a:r>
            <a:r>
              <a:rPr lang="ja-JP" altLang="en-US" sz="2400" dirty="0" smtClean="0">
                <a:latin typeface="UD デジタル 教科書体 NK-B" panose="02020700000000000000" pitchFamily="18" charset="-128"/>
                <a:ea typeface="UD デジタル 教科書体 NK-B" panose="02020700000000000000" pitchFamily="18" charset="-128"/>
              </a:rPr>
              <a:t>：</a:t>
            </a:r>
            <a:r>
              <a:rPr lang="ja-JP" altLang="en-US" sz="2000" dirty="0" smtClean="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rPr>
              <a:t>サニープレイス座間　多目的室</a:t>
            </a:r>
            <a:endParaRPr lang="en-US" altLang="ja-JP" sz="2000" dirty="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endParaRPr>
          </a:p>
          <a:p>
            <a:r>
              <a:rPr lang="ja-JP" altLang="en-US" sz="2200" dirty="0" smtClean="0">
                <a:latin typeface="UD デジタル 教科書体 NK-B" panose="02020700000000000000" pitchFamily="18" charset="-128"/>
                <a:ea typeface="UD デジタル 教科書体 NK-B" panose="02020700000000000000" pitchFamily="18" charset="-128"/>
              </a:rPr>
              <a:t>　</a:t>
            </a:r>
            <a:r>
              <a:rPr lang="ja-JP" altLang="en-US" sz="2400" dirty="0" smtClean="0">
                <a:latin typeface="UD デジタル 教科書体 NK-B" panose="02020700000000000000" pitchFamily="18" charset="-128"/>
                <a:ea typeface="UD デジタル 教科書体 NK-B" panose="02020700000000000000" pitchFamily="18" charset="-128"/>
              </a:rPr>
              <a:t>講師：東邦大学看護学部　教授　望月由紀子氏</a:t>
            </a:r>
            <a:endParaRPr lang="ja-JP" altLang="en-US" sz="2400" dirty="0">
              <a:effectLst>
                <a:outerShdw blurRad="38100" dist="38100" dir="2700000" algn="tl">
                  <a:srgbClr val="000000">
                    <a:alpha val="43137"/>
                  </a:srgbClr>
                </a:outerShdw>
              </a:effectLst>
              <a:latin typeface="UD デジタル 教科書体 NK-B" panose="02020700000000000000" pitchFamily="18" charset="-128"/>
              <a:ea typeface="UD デジタル 教科書体 NK-B" panose="02020700000000000000" pitchFamily="18" charset="-128"/>
            </a:endParaRPr>
          </a:p>
          <a:p>
            <a:pPr>
              <a:lnSpc>
                <a:spcPct val="150000"/>
              </a:lnSpc>
            </a:pPr>
            <a:r>
              <a:rPr lang="ja-JP" altLang="en-US" sz="1600" dirty="0" smtClean="0">
                <a:latin typeface="HGP創英角ﾎﾟｯﾌﾟ体" panose="040B0A00000000000000" pitchFamily="50" charset="-128"/>
                <a:ea typeface="HGP創英角ﾎﾟｯﾌﾟ体" panose="040B0A00000000000000" pitchFamily="50" charset="-128"/>
              </a:rPr>
              <a:t>　</a:t>
            </a:r>
            <a:endParaRPr lang="en-US" altLang="ja-JP" sz="1600" dirty="0" smtClean="0">
              <a:latin typeface="HGP創英角ﾎﾟｯﾌﾟ体" panose="040B0A00000000000000" pitchFamily="50" charset="-128"/>
              <a:ea typeface="HGP創英角ﾎﾟｯﾌﾟ体" panose="040B0A00000000000000" pitchFamily="50" charset="-128"/>
            </a:endParaRPr>
          </a:p>
        </p:txBody>
      </p:sp>
      <p:pic>
        <p:nvPicPr>
          <p:cNvPr id="36" name="図 35" descr="1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765" y="68866"/>
            <a:ext cx="1265163" cy="1699163"/>
          </a:xfrm>
          <a:prstGeom prst="rect">
            <a:avLst/>
          </a:prstGeom>
          <a:noFill/>
          <a:ln>
            <a:noFill/>
          </a:ln>
        </p:spPr>
      </p:pic>
      <p:sp>
        <p:nvSpPr>
          <p:cNvPr id="12" name="テキスト ボックス 11"/>
          <p:cNvSpPr txBox="1"/>
          <p:nvPr/>
        </p:nvSpPr>
        <p:spPr>
          <a:xfrm>
            <a:off x="78122" y="2754413"/>
            <a:ext cx="6951277" cy="584775"/>
          </a:xfrm>
          <a:prstGeom prst="rect">
            <a:avLst/>
          </a:prstGeom>
          <a:noFill/>
        </p:spPr>
        <p:txBody>
          <a:bodyPr wrap="square" rtlCol="0">
            <a:spAutoFit/>
          </a:bodyPr>
          <a:lstStyle/>
          <a:p>
            <a:r>
              <a:rPr lang="ja-JP" altLang="en-US" sz="1600" b="1" dirty="0">
                <a:latin typeface="UD デジタル 教科書体 NK-B" panose="02020700000000000000" pitchFamily="18" charset="-128"/>
                <a:ea typeface="UD デジタル 教科書体 NK-B" panose="02020700000000000000" pitchFamily="18" charset="-128"/>
              </a:rPr>
              <a:t>セルフ・</a:t>
            </a:r>
            <a:r>
              <a:rPr lang="ja-JP" altLang="en-US" sz="1600" b="1" dirty="0" smtClean="0">
                <a:latin typeface="UD デジタル 教科書体 NK-B" panose="02020700000000000000" pitchFamily="18" charset="-128"/>
                <a:ea typeface="UD デジタル 教科書体 NK-B" panose="02020700000000000000" pitchFamily="18" charset="-128"/>
              </a:rPr>
              <a:t>ネグレクト問題に関心のある市民や福祉関係者向け講演会。</a:t>
            </a:r>
            <a:endParaRPr lang="en-US" altLang="ja-JP" sz="1600" b="1" dirty="0" smtClean="0">
              <a:latin typeface="UD デジタル 教科書体 NK-B" panose="02020700000000000000" pitchFamily="18" charset="-128"/>
              <a:ea typeface="UD デジタル 教科書体 NK-B" panose="02020700000000000000" pitchFamily="18" charset="-128"/>
            </a:endParaRPr>
          </a:p>
          <a:p>
            <a:r>
              <a:rPr lang="ja-JP" altLang="en-US" sz="1600" b="1" dirty="0" smtClean="0">
                <a:latin typeface="UD デジタル 教科書体 NK-B" panose="02020700000000000000" pitchFamily="18" charset="-128"/>
                <a:ea typeface="UD デジタル 教科書体 NK-B" panose="02020700000000000000" pitchFamily="18" charset="-128"/>
              </a:rPr>
              <a:t>本人や周囲が抱える困りごとや支援の方法についてわかりやすくお話します。</a:t>
            </a:r>
            <a:endParaRPr kumimoji="1" lang="ja-JP" altLang="en-US" sz="1600" b="1" dirty="0">
              <a:latin typeface="UD デジタル 教科書体 NK-B" panose="02020700000000000000" pitchFamily="18" charset="-128"/>
              <a:ea typeface="UD デジタル 教科書体 NK-B" panose="02020700000000000000" pitchFamily="18" charset="-128"/>
            </a:endParaRPr>
          </a:p>
        </p:txBody>
      </p:sp>
      <p:sp>
        <p:nvSpPr>
          <p:cNvPr id="41" name="テキスト ボックス 40"/>
          <p:cNvSpPr txBox="1"/>
          <p:nvPr/>
        </p:nvSpPr>
        <p:spPr>
          <a:xfrm>
            <a:off x="-2631165" y="6097903"/>
            <a:ext cx="2777980" cy="1350575"/>
          </a:xfrm>
          <a:prstGeom prst="rect">
            <a:avLst/>
          </a:prstGeom>
          <a:noFill/>
        </p:spPr>
        <p:txBody>
          <a:bodyPr wrap="square" rtlCol="0">
            <a:spAutoFit/>
          </a:bodyPr>
          <a:lstStyle/>
          <a:p>
            <a:endParaRPr kumimoji="1" lang="ja-JP" altLang="en-US" dirty="0"/>
          </a:p>
        </p:txBody>
      </p:sp>
      <p:pic>
        <p:nvPicPr>
          <p:cNvPr id="17" name="図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231" y="7514818"/>
            <a:ext cx="6159190" cy="1663762"/>
          </a:xfrm>
          <a:prstGeom prst="rect">
            <a:avLst/>
          </a:prstGeom>
        </p:spPr>
      </p:pic>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5383" y="1425543"/>
            <a:ext cx="278021" cy="166444"/>
          </a:xfrm>
          <a:prstGeom prst="rect">
            <a:avLst/>
          </a:prstGeom>
        </p:spPr>
      </p:pic>
    </p:spTree>
    <p:extLst>
      <p:ext uri="{BB962C8B-B14F-4D97-AF65-F5344CB8AC3E}">
        <p14:creationId xmlns:p14="http://schemas.microsoft.com/office/powerpoint/2010/main" val="1211943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96652" y="654477"/>
            <a:ext cx="6444716" cy="400110"/>
          </a:xfrm>
          <a:prstGeom prst="rect">
            <a:avLst/>
          </a:prstGeom>
          <a:noFill/>
        </p:spPr>
        <p:txBody>
          <a:bodyPr wrap="square" rtlCol="0">
            <a:spAutoFit/>
          </a:bodyPr>
          <a:lstStyle/>
          <a:p>
            <a:r>
              <a:rPr lang="ja-JP" altLang="en-US" sz="2000" b="1" dirty="0" smtClean="0">
                <a:latin typeface="UD デジタル 教科書体 NK-B" panose="02020700000000000000" pitchFamily="18" charset="-128"/>
                <a:ea typeface="UD デジタル 教科書体 NK-B" panose="02020700000000000000" pitchFamily="18" charset="-128"/>
              </a:rPr>
              <a:t>ＦＡＸを送信する際には、再度番号をご確認ください</a:t>
            </a:r>
            <a:endParaRPr kumimoji="1" lang="ja-JP" altLang="en-US" sz="2000" b="1" dirty="0">
              <a:latin typeface="UD デジタル 教科書体 NK-B" panose="02020700000000000000" pitchFamily="18" charset="-128"/>
              <a:ea typeface="UD デジタル 教科書体 NK-B" panose="02020700000000000000" pitchFamily="18" charset="-128"/>
            </a:endParaRPr>
          </a:p>
        </p:txBody>
      </p:sp>
      <p:sp>
        <p:nvSpPr>
          <p:cNvPr id="3" name="テキスト ボックス 2"/>
          <p:cNvSpPr txBox="1"/>
          <p:nvPr/>
        </p:nvSpPr>
        <p:spPr>
          <a:xfrm>
            <a:off x="187664" y="962433"/>
            <a:ext cx="6445692" cy="7555915"/>
          </a:xfrm>
          <a:prstGeom prst="rect">
            <a:avLst/>
          </a:prstGeom>
          <a:noFill/>
        </p:spPr>
        <p:txBody>
          <a:bodyPr wrap="square" rtlCol="0">
            <a:spAutoFit/>
          </a:bodyPr>
          <a:lstStyle/>
          <a:p>
            <a:pPr algn="ctr"/>
            <a:endParaRPr lang="en-US" altLang="ja-JP" b="1" dirty="0" smtClean="0"/>
          </a:p>
          <a:p>
            <a:endParaRPr lang="en-US" altLang="ja-JP" dirty="0" smtClean="0"/>
          </a:p>
          <a:p>
            <a:r>
              <a:rPr lang="ja-JP" altLang="en-US" sz="2800" b="1" dirty="0" smtClean="0">
                <a:latin typeface="HGP創英角ﾎﾟｯﾌﾟ体" panose="040B0A00000000000000" pitchFamily="50" charset="-128"/>
                <a:ea typeface="HGP創英角ﾎﾟｯﾌﾟ体" panose="040B0A00000000000000" pitchFamily="50" charset="-128"/>
              </a:rPr>
              <a:t>　</a:t>
            </a:r>
            <a:endParaRPr lang="en-US" altLang="ja-JP" sz="2800" b="1" dirty="0" smtClean="0">
              <a:latin typeface="HGP創英角ﾎﾟｯﾌﾟ体" panose="040B0A00000000000000" pitchFamily="50" charset="-128"/>
              <a:ea typeface="HGP創英角ﾎﾟｯﾌﾟ体" panose="040B0A00000000000000" pitchFamily="50" charset="-128"/>
            </a:endParaRPr>
          </a:p>
          <a:p>
            <a:pPr algn="ctr"/>
            <a:endParaRPr lang="en-US" altLang="ja-JP" sz="2800" b="1" dirty="0" smtClean="0">
              <a:latin typeface="HGP創英角ﾎﾟｯﾌﾟ体" panose="040B0A00000000000000" pitchFamily="50" charset="-128"/>
              <a:ea typeface="HGP創英角ﾎﾟｯﾌﾟ体" panose="040B0A00000000000000" pitchFamily="50" charset="-128"/>
            </a:endParaRPr>
          </a:p>
          <a:p>
            <a:pPr algn="ctr"/>
            <a:r>
              <a:rPr lang="ja-JP" altLang="en-US" sz="2800" b="1" dirty="0" smtClean="0">
                <a:latin typeface="HGP創英角ﾎﾟｯﾌﾟ体" panose="040B0A00000000000000" pitchFamily="50" charset="-128"/>
                <a:ea typeface="HGP創英角ﾎﾟｯﾌﾟ体" panose="040B0A00000000000000" pitchFamily="50" charset="-128"/>
              </a:rPr>
              <a:t>　</a:t>
            </a:r>
            <a:r>
              <a:rPr lang="ja-JP" altLang="en-US" sz="2800" b="1" dirty="0">
                <a:latin typeface="HGP創英角ﾎﾟｯﾌﾟ体" panose="040B0A00000000000000" pitchFamily="50" charset="-128"/>
                <a:ea typeface="HGP創英角ﾎﾟｯﾌﾟ体" panose="040B0A00000000000000" pitchFamily="50" charset="-128"/>
              </a:rPr>
              <a:t>誰も孤立</a:t>
            </a:r>
            <a:r>
              <a:rPr lang="ja-JP" altLang="en-US" sz="2800" b="1" dirty="0" smtClean="0">
                <a:latin typeface="HGP創英角ﾎﾟｯﾌﾟ体" panose="040B0A00000000000000" pitchFamily="50" charset="-128"/>
                <a:ea typeface="HGP創英角ﾎﾟｯﾌﾟ体" panose="040B0A00000000000000" pitchFamily="50" charset="-128"/>
              </a:rPr>
              <a:t>させない座間を目指して</a:t>
            </a:r>
            <a:endParaRPr lang="en-US" altLang="ja-JP" sz="2800" b="1" dirty="0" smtClean="0">
              <a:latin typeface="HGP創英角ﾎﾟｯﾌﾟ体" panose="040B0A00000000000000" pitchFamily="50" charset="-128"/>
              <a:ea typeface="HGP創英角ﾎﾟｯﾌﾟ体" panose="040B0A00000000000000" pitchFamily="50" charset="-128"/>
            </a:endParaRPr>
          </a:p>
          <a:p>
            <a:pPr algn="ctr"/>
            <a:r>
              <a:rPr lang="ja-JP" altLang="en-US" b="1" dirty="0" smtClean="0">
                <a:latin typeface="HGP創英角ﾎﾟｯﾌﾟ体" panose="040B0A00000000000000" pitchFamily="50" charset="-128"/>
                <a:ea typeface="HGP創英角ﾎﾟｯﾌﾟ体" panose="040B0A00000000000000" pitchFamily="50" charset="-128"/>
              </a:rPr>
              <a:t>　～セルフ・ネグレクトの理解と支援～</a:t>
            </a:r>
            <a:endParaRPr lang="en-US" altLang="ja-JP" b="1" dirty="0" smtClean="0">
              <a:latin typeface="HGP創英角ﾎﾟｯﾌﾟ体" panose="040B0A00000000000000" pitchFamily="50" charset="-128"/>
              <a:ea typeface="HGP創英角ﾎﾟｯﾌﾟ体" panose="040B0A00000000000000" pitchFamily="50" charset="-128"/>
            </a:endParaRPr>
          </a:p>
          <a:p>
            <a:pPr algn="ctr"/>
            <a:endParaRPr lang="en-US" altLang="ja-JP" b="1" dirty="0" smtClean="0">
              <a:latin typeface="HGP創英角ﾎﾟｯﾌﾟ体" panose="040B0A00000000000000" pitchFamily="50" charset="-128"/>
              <a:ea typeface="HGP創英角ﾎﾟｯﾌﾟ体" panose="040B0A00000000000000" pitchFamily="50" charset="-128"/>
            </a:endParaRPr>
          </a:p>
          <a:p>
            <a:pPr>
              <a:lnSpc>
                <a:spcPct val="150000"/>
              </a:lnSpc>
            </a:pPr>
            <a:r>
              <a:rPr lang="ja-JP" altLang="en-US" dirty="0" smtClean="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　　令和８年１２月</a:t>
            </a:r>
            <a:r>
              <a:rPr lang="ja-JP" altLang="en-US" dirty="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９</a:t>
            </a:r>
            <a:r>
              <a:rPr lang="ja-JP" altLang="en-US" dirty="0" smtClean="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日（木）１４：００～１５：３０</a:t>
            </a:r>
            <a:r>
              <a:rPr lang="ja-JP" altLang="en-US" sz="1100" dirty="0" smtClean="0">
                <a:latin typeface="HGP創英角ﾎﾟｯﾌﾟ体" panose="040B0A00000000000000" pitchFamily="50" charset="-128"/>
                <a:ea typeface="HGP創英角ﾎﾟｯﾌﾟ体" panose="040B0A00000000000000" pitchFamily="50" charset="-128"/>
              </a:rPr>
              <a:t>　</a:t>
            </a:r>
            <a:r>
              <a:rPr lang="ja-JP" altLang="en-US" sz="1100" dirty="0">
                <a:latin typeface="HGP創英角ﾎﾟｯﾌﾟ体" panose="040B0A00000000000000" pitchFamily="50" charset="-128"/>
                <a:ea typeface="HGP創英角ﾎﾟｯﾌﾟ体" panose="040B0A00000000000000" pitchFamily="50" charset="-128"/>
              </a:rPr>
              <a:t>（受付開始　</a:t>
            </a:r>
            <a:r>
              <a:rPr lang="ja-JP" altLang="en-US" sz="1100" dirty="0" smtClean="0">
                <a:latin typeface="HGP創英角ﾎﾟｯﾌﾟ体" panose="040B0A00000000000000" pitchFamily="50" charset="-128"/>
                <a:ea typeface="HGP創英角ﾎﾟｯﾌﾟ体" panose="040B0A00000000000000" pitchFamily="50" charset="-128"/>
              </a:rPr>
              <a:t>１３：３０</a:t>
            </a:r>
            <a:r>
              <a:rPr lang="ja-JP" altLang="en-US" sz="1100" dirty="0">
                <a:latin typeface="HGP創英角ﾎﾟｯﾌﾟ体" panose="040B0A00000000000000" pitchFamily="50" charset="-128"/>
                <a:ea typeface="HGP創英角ﾎﾟｯﾌﾟ体" panose="040B0A00000000000000" pitchFamily="50" charset="-128"/>
              </a:rPr>
              <a:t>～）</a:t>
            </a:r>
            <a:endParaRPr lang="en-US" altLang="ja-JP" sz="2000" dirty="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endParaRPr>
          </a:p>
          <a:p>
            <a:pPr>
              <a:lnSpc>
                <a:spcPct val="150000"/>
              </a:lnSpc>
            </a:pPr>
            <a:r>
              <a:rPr lang="ja-JP" altLang="en-US" sz="1100" dirty="0" smtClean="0">
                <a:latin typeface="HGP創英角ﾎﾟｯﾌﾟ体" panose="040B0A00000000000000" pitchFamily="50" charset="-128"/>
                <a:ea typeface="HGP創英角ﾎﾟｯﾌﾟ体" panose="040B0A00000000000000" pitchFamily="50" charset="-128"/>
              </a:rPr>
              <a:t>　　　　　　　　　　　　　　　　　　　　　</a:t>
            </a:r>
            <a:r>
              <a:rPr lang="ja-JP" altLang="en-US" sz="1100" dirty="0">
                <a:latin typeface="HGP創英角ﾎﾟｯﾌﾟ体" panose="040B0A00000000000000" pitchFamily="50" charset="-128"/>
                <a:ea typeface="HGP創英角ﾎﾟｯﾌﾟ体" panose="040B0A00000000000000" pitchFamily="50" charset="-128"/>
              </a:rPr>
              <a:t>　</a:t>
            </a:r>
            <a:r>
              <a:rPr lang="ja-JP" altLang="en-US" sz="1100" dirty="0" smtClean="0">
                <a:latin typeface="HGP創英角ﾎﾟｯﾌﾟ体" panose="040B0A00000000000000" pitchFamily="50" charset="-128"/>
                <a:ea typeface="HGP創英角ﾎﾟｯﾌﾟ体" panose="040B0A00000000000000" pitchFamily="50" charset="-128"/>
              </a:rPr>
              <a:t>　　　　</a:t>
            </a:r>
            <a:r>
              <a:rPr lang="ja-JP" altLang="en-US" sz="2800" dirty="0" smtClean="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rPr>
              <a:t>申　込　書</a:t>
            </a:r>
            <a:endParaRPr lang="ja-JP" altLang="en-US" sz="2800" dirty="0">
              <a:effectLst>
                <a:outerShdw blurRad="38100" dist="38100" dir="2700000" algn="tl">
                  <a:srgbClr val="000000">
                    <a:alpha val="43137"/>
                  </a:srgbClr>
                </a:outerShdw>
              </a:effectLst>
              <a:latin typeface="HGP創英角ﾎﾟｯﾌﾟ体" panose="040B0A00000000000000" pitchFamily="50" charset="-128"/>
              <a:ea typeface="HGP創英角ﾎﾟｯﾌﾟ体" panose="040B0A00000000000000" pitchFamily="50" charset="-128"/>
            </a:endParaRPr>
          </a:p>
          <a:p>
            <a:endParaRPr lang="en-US" altLang="ja-JP" sz="2000" dirty="0" smtClean="0">
              <a:latin typeface="+mn-ea"/>
            </a:endParaRPr>
          </a:p>
          <a:p>
            <a:r>
              <a:rPr lang="ja-JP" altLang="en-US" sz="2000" dirty="0" smtClean="0">
                <a:latin typeface="UD デジタル 教科書体 NK-B" panose="02020700000000000000" pitchFamily="18" charset="-128"/>
                <a:ea typeface="UD デジタル 教科書体 NK-B" panose="02020700000000000000" pitchFamily="18" charset="-128"/>
              </a:rPr>
              <a:t>ふりがな</a:t>
            </a:r>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a:latin typeface="UD デジタル 教科書体 NK-B" panose="02020700000000000000" pitchFamily="18" charset="-128"/>
              <a:ea typeface="UD デジタル 教科書体 NK-B" panose="02020700000000000000" pitchFamily="18" charset="-128"/>
            </a:endParaRPr>
          </a:p>
          <a:p>
            <a:r>
              <a:rPr lang="ja-JP" altLang="en-US" sz="2000" dirty="0" smtClean="0">
                <a:latin typeface="UD デジタル 教科書体 NK-B" panose="02020700000000000000" pitchFamily="18" charset="-128"/>
                <a:ea typeface="UD デジタル 教科書体 NK-B" panose="02020700000000000000" pitchFamily="18" charset="-128"/>
              </a:rPr>
              <a:t>お名前</a:t>
            </a:r>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smtClean="0">
              <a:latin typeface="UD デジタル 教科書体 NK-B" panose="02020700000000000000" pitchFamily="18" charset="-128"/>
              <a:ea typeface="UD デジタル 教科書体 NK-B" panose="02020700000000000000" pitchFamily="18" charset="-128"/>
            </a:endParaRPr>
          </a:p>
          <a:p>
            <a:r>
              <a:rPr lang="ja-JP" altLang="en-US" sz="2000" dirty="0" smtClean="0">
                <a:latin typeface="UD デジタル 教科書体 NK-B" panose="02020700000000000000" pitchFamily="18" charset="-128"/>
                <a:ea typeface="UD デジタル 教科書体 NK-B" panose="02020700000000000000" pitchFamily="18" charset="-128"/>
              </a:rPr>
              <a:t>ご住所</a:t>
            </a:r>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a:latin typeface="UD デジタル 教科書体 NK-B" panose="02020700000000000000" pitchFamily="18" charset="-128"/>
              <a:ea typeface="UD デジタル 教科書体 NK-B" panose="02020700000000000000" pitchFamily="18" charset="-128"/>
            </a:endParaRPr>
          </a:p>
          <a:p>
            <a:r>
              <a:rPr lang="ja-JP" altLang="en-US" sz="2000" dirty="0" smtClean="0">
                <a:latin typeface="UD デジタル 教科書体 NK-B" panose="02020700000000000000" pitchFamily="18" charset="-128"/>
                <a:ea typeface="UD デジタル 教科書体 NK-B" panose="02020700000000000000" pitchFamily="18" charset="-128"/>
              </a:rPr>
              <a:t>電話番号</a:t>
            </a:r>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smtClean="0">
              <a:latin typeface="UD デジタル 教科書体 NK-B" panose="02020700000000000000" pitchFamily="18" charset="-128"/>
              <a:ea typeface="UD デジタル 教科書体 NK-B" panose="02020700000000000000" pitchFamily="18" charset="-128"/>
            </a:endParaRPr>
          </a:p>
          <a:p>
            <a:endParaRPr lang="en-US" altLang="ja-JP" sz="2000" dirty="0">
              <a:latin typeface="UD デジタル 教科書体 NK-B" panose="02020700000000000000" pitchFamily="18" charset="-128"/>
              <a:ea typeface="UD デジタル 教科書体 NK-B" panose="02020700000000000000" pitchFamily="18" charset="-128"/>
            </a:endParaRPr>
          </a:p>
          <a:p>
            <a:r>
              <a:rPr lang="en-US" altLang="ja-JP" sz="2000" dirty="0" smtClean="0">
                <a:latin typeface="UD デジタル 教科書体 NK-B" panose="02020700000000000000" pitchFamily="18" charset="-128"/>
                <a:ea typeface="UD デジタル 教科書体 NK-B" panose="02020700000000000000" pitchFamily="18" charset="-128"/>
              </a:rPr>
              <a:t>※</a:t>
            </a:r>
            <a:r>
              <a:rPr lang="ja-JP" altLang="en-US" sz="2000" dirty="0" smtClean="0">
                <a:latin typeface="UD デジタル 教科書体 NK-B" panose="02020700000000000000" pitchFamily="18" charset="-128"/>
                <a:ea typeface="UD デジタル 教科書体 NK-B" panose="02020700000000000000" pitchFamily="18" charset="-128"/>
              </a:rPr>
              <a:t>車いす席利用の有無　　　　あり　・　なし</a:t>
            </a:r>
            <a:endParaRPr lang="en-US" altLang="ja-JP" sz="2000" dirty="0">
              <a:latin typeface="UD デジタル 教科書体 NK-B" panose="02020700000000000000" pitchFamily="18" charset="-128"/>
              <a:ea typeface="UD デジタル 教科書体 NK-B" panose="02020700000000000000" pitchFamily="18" charset="-128"/>
            </a:endParaRPr>
          </a:p>
        </p:txBody>
      </p:sp>
      <p:cxnSp>
        <p:nvCxnSpPr>
          <p:cNvPr id="6" name="直線コネクタ 5"/>
          <p:cNvCxnSpPr/>
          <p:nvPr/>
        </p:nvCxnSpPr>
        <p:spPr>
          <a:xfrm>
            <a:off x="187664" y="5097016"/>
            <a:ext cx="633572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7" name="直線コネクタ 6"/>
          <p:cNvCxnSpPr/>
          <p:nvPr/>
        </p:nvCxnSpPr>
        <p:spPr>
          <a:xfrm>
            <a:off x="187664" y="6033120"/>
            <a:ext cx="633572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直線コネクタ 7"/>
          <p:cNvCxnSpPr/>
          <p:nvPr/>
        </p:nvCxnSpPr>
        <p:spPr>
          <a:xfrm>
            <a:off x="242646" y="6897216"/>
            <a:ext cx="633572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9" name="直線コネクタ 8"/>
          <p:cNvCxnSpPr/>
          <p:nvPr/>
        </p:nvCxnSpPr>
        <p:spPr>
          <a:xfrm>
            <a:off x="188640" y="7761312"/>
            <a:ext cx="6334752"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4" name="テキスト ボックス 3"/>
          <p:cNvSpPr txBox="1"/>
          <p:nvPr/>
        </p:nvSpPr>
        <p:spPr>
          <a:xfrm>
            <a:off x="296652" y="1096278"/>
            <a:ext cx="6226740" cy="646331"/>
          </a:xfrm>
          <a:prstGeom prst="rect">
            <a:avLst/>
          </a:prstGeom>
          <a:noFill/>
        </p:spPr>
        <p:txBody>
          <a:bodyPr wrap="square" rtlCol="0">
            <a:spAutoFit/>
          </a:bodyPr>
          <a:lstStyle/>
          <a:p>
            <a:pPr algn="ctr"/>
            <a:r>
              <a:rPr kumimoji="1" lang="ja-JP" altLang="en-US" sz="3600" b="1" dirty="0" smtClean="0">
                <a:latin typeface="UD デジタル 教科書体 NK-B" panose="02020700000000000000" pitchFamily="18" charset="-128"/>
                <a:ea typeface="UD デジタル 教科書体 NK-B" panose="02020700000000000000" pitchFamily="18" charset="-128"/>
              </a:rPr>
              <a:t>ＦＡＸ番号：０４６</a:t>
            </a:r>
            <a:r>
              <a:rPr kumimoji="1" lang="en-US" altLang="ja-JP" sz="3600" b="1" dirty="0" smtClean="0">
                <a:latin typeface="UD デジタル 教科書体 NK-B" panose="02020700000000000000" pitchFamily="18" charset="-128"/>
                <a:ea typeface="UD デジタル 教科書体 NK-B" panose="02020700000000000000" pitchFamily="18" charset="-128"/>
              </a:rPr>
              <a:t>-</a:t>
            </a:r>
            <a:r>
              <a:rPr kumimoji="1" lang="ja-JP" altLang="en-US" sz="3600" b="1" dirty="0" smtClean="0">
                <a:latin typeface="UD デジタル 教科書体 NK-B" panose="02020700000000000000" pitchFamily="18" charset="-128"/>
                <a:ea typeface="UD デジタル 教科書体 NK-B" panose="02020700000000000000" pitchFamily="18" charset="-128"/>
              </a:rPr>
              <a:t>２５２</a:t>
            </a:r>
            <a:r>
              <a:rPr kumimoji="1" lang="en-US" altLang="ja-JP" sz="3600" b="1" dirty="0" smtClean="0">
                <a:latin typeface="UD デジタル 教科書体 NK-B" panose="02020700000000000000" pitchFamily="18" charset="-128"/>
                <a:ea typeface="UD デジタル 教科書体 NK-B" panose="02020700000000000000" pitchFamily="18" charset="-128"/>
              </a:rPr>
              <a:t>-</a:t>
            </a:r>
            <a:r>
              <a:rPr kumimoji="1" lang="ja-JP" altLang="en-US" sz="3600" b="1" dirty="0" smtClean="0">
                <a:latin typeface="UD デジタル 教科書体 NK-B" panose="02020700000000000000" pitchFamily="18" charset="-128"/>
                <a:ea typeface="UD デジタル 教科書体 NK-B" panose="02020700000000000000" pitchFamily="18" charset="-128"/>
              </a:rPr>
              <a:t>８２３８</a:t>
            </a:r>
            <a:endParaRPr kumimoji="1" lang="ja-JP" altLang="en-US" sz="3600" b="1" dirty="0">
              <a:latin typeface="UD デジタル 教科書体 NK-B" panose="02020700000000000000" pitchFamily="18" charset="-128"/>
              <a:ea typeface="UD デジタル 教科書体 NK-B" panose="02020700000000000000" pitchFamily="18" charset="-128"/>
            </a:endParaRPr>
          </a:p>
        </p:txBody>
      </p:sp>
      <p:sp>
        <p:nvSpPr>
          <p:cNvPr id="5" name="テキスト ボックス 4"/>
          <p:cNvSpPr txBox="1"/>
          <p:nvPr/>
        </p:nvSpPr>
        <p:spPr>
          <a:xfrm>
            <a:off x="3348422" y="8560039"/>
            <a:ext cx="3420380" cy="369332"/>
          </a:xfrm>
          <a:prstGeom prst="rect">
            <a:avLst/>
          </a:prstGeom>
          <a:noFill/>
        </p:spPr>
        <p:txBody>
          <a:bodyPr wrap="square" rtlCol="0">
            <a:spAutoFit/>
          </a:bodyPr>
          <a:lstStyle/>
          <a:p>
            <a:r>
              <a:rPr lang="ja-JP" altLang="en-US" b="1" dirty="0" smtClean="0">
                <a:latin typeface="UD デジタル 教科書体 NK-B" panose="02020700000000000000" pitchFamily="18" charset="-128"/>
                <a:ea typeface="UD デジタル 教科書体 NK-B" panose="02020700000000000000" pitchFamily="18" charset="-128"/>
              </a:rPr>
              <a:t>申込先：座間市役所長寿支援課</a:t>
            </a:r>
            <a:r>
              <a:rPr lang="ja-JP" altLang="en-US" b="1" dirty="0" smtClean="0"/>
              <a:t>　</a:t>
            </a:r>
            <a:endParaRPr kumimoji="1" lang="ja-JP" altLang="en-US" b="1" dirty="0"/>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209" y="8417069"/>
            <a:ext cx="7352209" cy="1622087"/>
          </a:xfrm>
          <a:prstGeom prst="rect">
            <a:avLst/>
          </a:prstGeom>
        </p:spPr>
      </p:pic>
    </p:spTree>
    <p:extLst>
      <p:ext uri="{BB962C8B-B14F-4D97-AF65-F5344CB8AC3E}">
        <p14:creationId xmlns:p14="http://schemas.microsoft.com/office/powerpoint/2010/main" val="1816873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tile tx="0" ty="0" sx="100000" sy="100000" flip="none" algn="tl"/>
        </a:blipFill>
        <a:ln w="0">
          <a:noFill/>
        </a:ln>
      </a:spPr>
      <a:bodyPr rtlCol="0" anchor="ctr"/>
      <a:lstStyle>
        <a:defPPr>
          <a:defRPr sz="4000" b="1" dirty="0" smtClean="0">
            <a:solidFill>
              <a:srgbClr val="FFC000"/>
            </a:solidFill>
            <a:latin typeface="HGP創英角ﾎﾟｯﾌﾟ体" panose="040B0A00000000000000" pitchFamily="50" charset="-128"/>
            <a:ea typeface="HGP創英角ﾎﾟｯﾌﾟ体" panose="040B0A00000000000000" pitchFamily="50" charset="-128"/>
          </a:defRPr>
        </a:defPPr>
      </a:lstStyle>
      <a:style>
        <a:lnRef idx="2">
          <a:schemeClr val="accent6"/>
        </a:lnRef>
        <a:fillRef idx="1">
          <a:schemeClr val="lt1"/>
        </a:fillRef>
        <a:effectRef idx="0">
          <a:schemeClr val="accent6"/>
        </a:effectRef>
        <a:fontRef idx="minor">
          <a:schemeClr val="dk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otalTime>2791</TotalTime>
  <Words>436</Words>
  <PresentationFormat>A4 210 x 297 mm</PresentationFormat>
  <Paragraphs>47</Paragraphs>
  <Slides>2</Slides>
  <Notes>1</Notes>
  <HiddenSlides>0</HiddenSlides>
  <MMClips>0</MMClips>
  <ScaleCrop>false</ScaleCrop>
  <HeadingPairs>
    <vt:vector baseType="variant" size="6">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baseType="lpstr" size="13">
      <vt:lpstr>HGP創英角ﾎﾟｯﾌﾟ体</vt:lpstr>
      <vt:lpstr>HGS創英角ﾎﾟｯﾌﾟ体</vt:lpstr>
      <vt:lpstr>ＭＳ Ｐゴシック</vt:lpstr>
      <vt:lpstr>ＭＳ 明朝</vt:lpstr>
      <vt:lpstr>UD デジタル 教科書体 NK-B</vt:lpstr>
      <vt:lpstr>メイリオ</vt:lpstr>
      <vt:lpstr>游ゴシック</vt:lpstr>
      <vt:lpstr>Arial</vt:lpstr>
      <vt:lpstr>Calibri</vt:lpstr>
      <vt:lpstr>Times New Roman</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2026-10-06T01:10:35Z</cp:lastPrinted>
  <dcterms:created xsi:type="dcterms:W3CDTF">2019-06-25T05:18:49Z</dcterms:created>
  <dcterms:modified xsi:type="dcterms:W3CDTF">2026-10-07T06:19:08Z</dcterms:modified>
</cp:coreProperties>
</file>