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sldIdLst>
    <p:sldId id="262" r:id="rId2"/>
    <p:sldId id="257" r:id="rId3"/>
    <p:sldId id="266" r:id="rId4"/>
    <p:sldId id="256" r:id="rId5"/>
    <p:sldId id="263" r:id="rId6"/>
    <p:sldId id="264" r:id="rId7"/>
    <p:sldId id="265" r:id="rId8"/>
    <p:sldId id="258" r:id="rId9"/>
    <p:sldId id="259" r:id="rId10"/>
    <p:sldId id="260" r:id="rId11"/>
    <p:sldId id="261" r:id="rId1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7167208-4C17-48A5-800C-E323B3980FAC}">
          <p14:sldIdLst>
            <p14:sldId id="262"/>
            <p14:sldId id="257"/>
            <p14:sldId id="266"/>
            <p14:sldId id="256"/>
            <p14:sldId id="263"/>
            <p14:sldId id="264"/>
            <p14:sldId id="265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座間市" initials="Ｚ" lastIdx="2" clrIdx="0">
    <p:extLst>
      <p:ext uri="{19B8F6BF-5375-455C-9EA6-DF929625EA0E}">
        <p15:presenceInfo xmlns:p15="http://schemas.microsoft.com/office/powerpoint/2012/main" userId="座間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5DB"/>
    <a:srgbClr val="86F7FA"/>
    <a:srgbClr val="D0F8FC"/>
    <a:srgbClr val="F907A3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6" autoAdjust="0"/>
    <p:restoredTop sz="94660"/>
  </p:normalViewPr>
  <p:slideViewPr>
    <p:cSldViewPr snapToGrid="0">
      <p:cViewPr>
        <p:scale>
          <a:sx n="66" d="100"/>
          <a:sy n="66" d="100"/>
        </p:scale>
        <p:origin x="2598" y="12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F226F-41E0-4A88-B8BE-ECC1E2DF638A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423E8-0B13-499F-B12D-5D5579CEE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36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423E8-0B13-499F-B12D-5D5579CEE93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7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423E8-0B13-499F-B12D-5D5579CEE93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95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21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08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8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2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15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75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09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4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86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40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01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763C03-90A4-4B17-8FE7-9D02B4D34AD8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ED53214-4F1A-45CA-85EC-9787570B9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86690" y="2900218"/>
            <a:ext cx="10854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 smtClean="0"/>
              <a:t>令和７年度 座間市</a:t>
            </a:r>
            <a:r>
              <a:rPr lang="ja-JP" altLang="en-US" sz="3200" b="1" dirty="0"/>
              <a:t>キャッシュレス決済ポイント還元事業</a:t>
            </a:r>
            <a:endParaRPr kumimoji="1" lang="ja-JP" altLang="en-US" sz="32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28986" y="5268823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 smtClean="0"/>
              <a:t>座間市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021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95345" y="335922"/>
            <a:ext cx="11074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コールセンターの設置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（５月１５日～）</a:t>
            </a:r>
            <a:endParaRPr lang="ja-JP" altLang="en-US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5705" y="1240456"/>
            <a:ext cx="1099368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rgbClr val="22222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利用者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の方や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市内事業者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の方から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のお問い合わせ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に対して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コールセンター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を設置して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います。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sz="2400" dirty="0" smtClean="0">
              <a:solidFill>
                <a:srgbClr val="22222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電話番号：</a:t>
            </a:r>
            <a:r>
              <a:rPr lang="en-US" altLang="ja-JP" sz="36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0120-600-577</a:t>
            </a:r>
            <a:r>
              <a:rPr lang="ja-JP" altLang="en-US" sz="16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（フリーダイヤル）</a:t>
            </a:r>
            <a:r>
              <a:rPr lang="ja-JP" altLang="en-US" sz="36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lang="en-US" altLang="ja-JP" b="1" dirty="0" smtClean="0">
              <a:solidFill>
                <a:srgbClr val="22222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 smtClean="0">
              <a:solidFill>
                <a:srgbClr val="22222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dirty="0">
              <a:solidFill>
                <a:srgbClr val="22222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 smtClean="0">
                <a:solidFill>
                  <a:srgbClr val="22222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受付時間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rgbClr val="22222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800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800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2800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日（平日のみ・受付時間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分～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土日含む・受付時間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分～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日、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（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平日のみ・受付時間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分～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ペイメント各社の電話番号については座間市</a:t>
            </a:r>
            <a:r>
              <a:rPr lang="en-US" altLang="ja-JP" sz="24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HP</a:t>
            </a:r>
            <a:r>
              <a:rPr lang="ja-JP" altLang="en-US" sz="24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に掲載しています。</a:t>
            </a:r>
            <a:endParaRPr lang="ja-JP" altLang="en-US" sz="2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64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19147" y="1321122"/>
            <a:ext cx="106125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ご清聴ありがとうござい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ました。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このあと、各社からご説明がありますので、引き続きよろしくお願いします。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説明終了後、各ブースへ移動し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て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いただき、お気軽に</a:t>
            </a:r>
            <a:r>
              <a:rPr kumimoji="1"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ご相談ください。</a:t>
            </a:r>
            <a:endParaRPr kumimoji="1"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094" y="5329381"/>
            <a:ext cx="5177287" cy="133927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710" y="6079197"/>
            <a:ext cx="886385" cy="66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5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3593" y="1437864"/>
            <a:ext cx="109094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222222"/>
                </a:solidFill>
                <a:latin typeface="游ゴシック" panose="020B0400000000000000" pitchFamily="50" charset="-128"/>
              </a:rPr>
              <a:t>　</a:t>
            </a:r>
            <a:endParaRPr lang="en-US" altLang="ja-JP" sz="2800" dirty="0" smtClean="0">
              <a:solidFill>
                <a:srgbClr val="222222"/>
              </a:solidFill>
              <a:latin typeface="游ゴシック" panose="020B0400000000000000" pitchFamily="50" charset="-128"/>
            </a:endParaRPr>
          </a:p>
          <a:p>
            <a:r>
              <a:rPr lang="en-US" altLang="ja-JP" sz="2800" dirty="0">
                <a:solidFill>
                  <a:srgbClr val="222222"/>
                </a:solidFill>
                <a:latin typeface="游ゴシック" panose="020B0400000000000000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800" dirty="0" smtClean="0">
                <a:solidFill>
                  <a:srgbClr val="222222"/>
                </a:solidFill>
                <a:latin typeface="游ゴシック" panose="020B0400000000000000" pitchFamily="50" charset="-128"/>
                <a:ea typeface="ＭＳ Ｐゴシック" panose="020B0600070205080204" pitchFamily="50" charset="-128"/>
              </a:rPr>
              <a:t> 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 実施期間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solidFill>
                  <a:srgbClr val="22222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800" dirty="0" smtClean="0">
                <a:solidFill>
                  <a:srgbClr val="22222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3600" dirty="0" smtClean="0">
                <a:solidFill>
                  <a:srgbClr val="22222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36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令和７年６月</a:t>
            </a:r>
            <a:r>
              <a:rPr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ja-JP" altLang="en-US" sz="36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日（日）～同年６月３</a:t>
            </a:r>
            <a:r>
              <a:rPr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０</a:t>
            </a:r>
            <a:r>
              <a:rPr lang="ja-JP" altLang="en-US" sz="36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日（</a:t>
            </a:r>
            <a:r>
              <a:rPr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ja-JP" altLang="en-US" sz="36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）まで</a:t>
            </a:r>
            <a:endParaRPr lang="en-US" altLang="ja-JP" sz="36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 smtClean="0">
                <a:solidFill>
                  <a:srgbClr val="22222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ja-JP" altLang="en-US" dirty="0"/>
              <a:t> </a:t>
            </a:r>
            <a:r>
              <a:rPr lang="ja-JP" altLang="en-US" dirty="0" smtClean="0"/>
              <a:t>     </a:t>
            </a:r>
            <a:r>
              <a:rPr lang="en-US" altLang="ja-JP" sz="2000" dirty="0" smtClean="0"/>
              <a:t>※</a:t>
            </a:r>
            <a:r>
              <a:rPr lang="ja-JP" altLang="en-US" sz="2000" b="1" dirty="0"/>
              <a:t>期間中でも還元額（付与額）が上限に達した場合は終了となります</a:t>
            </a:r>
            <a:r>
              <a:rPr lang="ja-JP" altLang="en-US" sz="2000" b="1" dirty="0" smtClean="0"/>
              <a:t>。</a:t>
            </a:r>
            <a:endParaRPr lang="en-US" altLang="ja-JP" sz="2800" dirty="0" smtClean="0">
              <a:solidFill>
                <a:srgbClr val="222222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solidFill>
                  <a:srgbClr val="22222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800" dirty="0" smtClean="0">
                <a:solidFill>
                  <a:srgbClr val="22222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6034" y="468368"/>
            <a:ext cx="125942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座間市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ではキャッシュレス決済サービス（</a:t>
            </a:r>
            <a:r>
              <a:rPr lang="en-US" altLang="ja-JP" sz="28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PayPay</a:t>
            </a:r>
            <a:r>
              <a:rPr lang="ja-JP" altLang="en-US" sz="28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払い、</a:t>
            </a:r>
            <a:r>
              <a:rPr lang="en-US" altLang="ja-JP" sz="28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auPAY</a:t>
            </a:r>
            <a:r>
              <a:rPr lang="ja-JP" altLang="en-US" sz="28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楽天ペイ</a:t>
            </a: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2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連携したポイント還元事業を実施します。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b="1" dirty="0"/>
          </a:p>
        </p:txBody>
      </p:sp>
      <p:sp>
        <p:nvSpPr>
          <p:cNvPr id="3" name="右矢印 2"/>
          <p:cNvSpPr/>
          <p:nvPr/>
        </p:nvSpPr>
        <p:spPr>
          <a:xfrm>
            <a:off x="3902427" y="4626194"/>
            <a:ext cx="2279297" cy="1028716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43593" y="4333874"/>
            <a:ext cx="437197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 ポイント還元率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最大</a:t>
            </a:r>
            <a:r>
              <a:rPr lang="ja-JP" altLang="en-US" sz="4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３０％</a:t>
            </a:r>
            <a:endParaRPr lang="en-US" altLang="ja-JP" sz="4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7" name="楕円 6"/>
          <p:cNvSpPr/>
          <p:nvPr/>
        </p:nvSpPr>
        <p:spPr>
          <a:xfrm>
            <a:off x="6513171" y="4300186"/>
            <a:ext cx="5239899" cy="1830300"/>
          </a:xfrm>
          <a:prstGeom prst="ellipse">
            <a:avLst/>
          </a:prstGeom>
          <a:solidFill>
            <a:srgbClr val="F9A5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非常に大きな還元率であり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対象店舗は、市内外</a:t>
            </a:r>
            <a:r>
              <a:rPr kumimoji="1" lang="ja-JP" altLang="en-US" b="1" dirty="0">
                <a:solidFill>
                  <a:schemeClr val="tx1"/>
                </a:solidFill>
              </a:rPr>
              <a:t>から注目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され、集客効果が期待できます。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07203" y="495588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期待できる効果</a:t>
            </a:r>
            <a:endParaRPr kumimoji="1" lang="ja-JP" altLang="en-US" b="1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259" y="1151518"/>
            <a:ext cx="2017325" cy="147939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5120" y="2332356"/>
            <a:ext cx="936827" cy="58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9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楕円 11"/>
          <p:cNvSpPr/>
          <p:nvPr/>
        </p:nvSpPr>
        <p:spPr>
          <a:xfrm>
            <a:off x="230644" y="3830373"/>
            <a:ext cx="1884218" cy="62807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244761" y="1138911"/>
            <a:ext cx="1884218" cy="62807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/>
          <p:cNvSpPr/>
          <p:nvPr/>
        </p:nvSpPr>
        <p:spPr>
          <a:xfrm>
            <a:off x="1719382" y="3830373"/>
            <a:ext cx="9494981" cy="260746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07527" y="311418"/>
            <a:ext cx="30202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目的と予算</a:t>
            </a:r>
            <a:endParaRPr kumimoji="1" lang="ja-JP" altLang="en-US" sz="4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28799" y="1452948"/>
            <a:ext cx="9753601" cy="1930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物価高騰の影響を受けた市内中小企業者や市民生活を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支援し、地域経済の景気回復を図るため、市内での消費喚起の促進、地域の活性化を目的としています。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9707" y="3821245"/>
            <a:ext cx="1111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予算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0488" y="1129783"/>
            <a:ext cx="1111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45855" y="4174587"/>
            <a:ext cx="9753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・還元総額　約１億４千２百万円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45855" y="4880416"/>
            <a:ext cx="9753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・予算総額　約１億６千万円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35743" y="5520627"/>
            <a:ext cx="97536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国の</a:t>
            </a:r>
            <a:r>
              <a:rPr lang="zh-TW" altLang="en-US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物価</a:t>
            </a:r>
            <a:r>
              <a:rPr lang="zh-TW" altLang="en-US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高騰対応重点支援地方創生臨時交付</a:t>
            </a:r>
            <a:r>
              <a:rPr lang="zh-TW" altLang="en-US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</a:t>
            </a:r>
            <a:r>
              <a:rPr lang="ja-JP" altLang="en-US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を活用しています。</a:t>
            </a:r>
            <a:endParaRPr kumimoji="1" lang="ja-JP" altLang="en-US" sz="28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88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259307" y="1434742"/>
            <a:ext cx="1127305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3200" b="0" i="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市内に店舗を有し、</a:t>
            </a:r>
            <a:r>
              <a:rPr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2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PayPay</a:t>
            </a:r>
            <a:r>
              <a:rPr lang="ja-JP" altLang="en-US" sz="32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払い、</a:t>
            </a:r>
            <a:r>
              <a:rPr lang="en-US" altLang="ja-JP" sz="32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auPAY</a:t>
            </a:r>
            <a:r>
              <a:rPr lang="ja-JP" altLang="en-US" sz="32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楽天ペイの</a:t>
            </a:r>
            <a:r>
              <a:rPr lang="ja-JP" altLang="en-US" sz="3200" b="0" i="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いずれかに登録をしている中小事業者のうち、対象ペイメント会社および市が指定する店舗に該当する場合は、今回の事業の</a:t>
            </a:r>
            <a:r>
              <a:rPr lang="ja-JP" altLang="en-US" sz="4400" b="0" i="0" dirty="0" smtClean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lang="ja-JP" altLang="en-US" sz="3200" b="0" i="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になります。</a:t>
            </a:r>
            <a:r>
              <a:rPr lang="ja-JP" altLang="en-US" sz="3200" b="0" i="0" dirty="0" smtClean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3200" b="0" i="0" u="sng" dirty="0" smtClean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申込みやお手続きは不要</a:t>
            </a:r>
            <a:r>
              <a:rPr lang="ja-JP" altLang="en-US" sz="3200" b="0" i="0" dirty="0" smtClean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ja-JP" altLang="en-US" sz="32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78587" y="439291"/>
            <a:ext cx="7765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中小企業の</a:t>
            </a:r>
            <a:r>
              <a:rPr kumimoji="1" lang="ja-JP" altLang="en-US" sz="4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事業者の方へ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545" y="4670176"/>
            <a:ext cx="2048434" cy="77425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091" y="4768697"/>
            <a:ext cx="1792379" cy="67573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4"/>
          <a:srcRect l="456" t="23300" r="48020" b="29126"/>
          <a:stretch/>
        </p:blipFill>
        <p:spPr>
          <a:xfrm>
            <a:off x="7235306" y="4539271"/>
            <a:ext cx="1676647" cy="90516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5"/>
          <a:srcRect l="48845"/>
          <a:stretch/>
        </p:blipFill>
        <p:spPr>
          <a:xfrm>
            <a:off x="5276284" y="4409167"/>
            <a:ext cx="1570182" cy="1035268"/>
          </a:xfrm>
          <a:prstGeom prst="rect">
            <a:avLst/>
          </a:prstGeom>
        </p:spPr>
      </p:pic>
      <p:sp>
        <p:nvSpPr>
          <p:cNvPr id="16" name="楕円 15"/>
          <p:cNvSpPr/>
          <p:nvPr/>
        </p:nvSpPr>
        <p:spPr>
          <a:xfrm>
            <a:off x="222083" y="3925850"/>
            <a:ext cx="9504774" cy="226290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798" y="5519989"/>
            <a:ext cx="1091561" cy="66877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953" y="2066416"/>
            <a:ext cx="3492081" cy="494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5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593046" y="1226468"/>
            <a:ext cx="11196963" cy="262220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01563" y="352218"/>
            <a:ext cx="617992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対象の店舗について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3046" y="1533537"/>
            <a:ext cx="11196963" cy="1794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大手コンビニやフランチャイズを</a:t>
            </a:r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除く</a:t>
            </a:r>
            <a:endParaRPr lang="en-US" altLang="ja-JP" sz="40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資本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金</a:t>
            </a:r>
            <a:r>
              <a:rPr lang="ja-JP" altLang="en-US" sz="40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５，０００万円以下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事業者が</a:t>
            </a:r>
            <a:r>
              <a:rPr kumimoji="1" lang="ja-JP" altLang="en-US" sz="40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kumimoji="1"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</a:t>
            </a:r>
            <a:r>
              <a:rPr kumimoji="1"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kumimoji="1" lang="ja-JP" altLang="en-US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5213" y="4862248"/>
            <a:ext cx="104132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対象店舗には、５月末に掲示物（チラシやポスター）のご案内を送付し、参加意思</a:t>
            </a: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の確認</a:t>
            </a: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の電話をいたします。</a:t>
            </a:r>
            <a:endParaRPr kumimoji="1"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05213" y="4093849"/>
            <a:ext cx="1071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対象店舗は、５月中旬に市のホームページ等に掲載します。</a:t>
            </a:r>
            <a:endParaRPr kumimoji="1"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99798" y="6196999"/>
            <a:ext cx="6127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ご案内（掲示物等）の送付後</a:t>
            </a:r>
            <a:r>
              <a:rPr kumimoji="1" lang="ja-JP" altLang="en-US" sz="2000" b="1" dirty="0"/>
              <a:t>も</a:t>
            </a:r>
            <a:r>
              <a:rPr kumimoji="1" lang="ja-JP" altLang="en-US" sz="2000" b="1" dirty="0" smtClean="0"/>
              <a:t>参加辞退は可能です。</a:t>
            </a:r>
            <a:endParaRPr kumimoji="1" lang="ja-JP" altLang="en-US" sz="2000" b="1" dirty="0"/>
          </a:p>
        </p:txBody>
      </p:sp>
      <p:sp>
        <p:nvSpPr>
          <p:cNvPr id="13" name="屈折矢印 12"/>
          <p:cNvSpPr/>
          <p:nvPr/>
        </p:nvSpPr>
        <p:spPr>
          <a:xfrm rot="5400000">
            <a:off x="4586544" y="5965295"/>
            <a:ext cx="543502" cy="463409"/>
          </a:xfrm>
          <a:prstGeom prst="bent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14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988862"/>
            <a:ext cx="1178383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2100">
              <a:spcAft>
                <a:spcPts val="0"/>
              </a:spcAft>
            </a:pPr>
            <a:r>
              <a:rPr lang="ja-JP" altLang="ja-JP" sz="2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インターネット販売等、実店舗以外での</a:t>
            </a:r>
            <a:r>
              <a:rPr lang="ja-JP" altLang="ja-JP" sz="2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決済</a:t>
            </a:r>
            <a:endParaRPr lang="en-US" altLang="ja-JP" sz="24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292100">
              <a:spcAft>
                <a:spcPts val="0"/>
              </a:spcAft>
            </a:pPr>
            <a:endParaRPr lang="ja-JP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 marL="279400">
              <a:spcAft>
                <a:spcPts val="0"/>
              </a:spcAft>
            </a:pPr>
            <a:r>
              <a:rPr lang="ja-JP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・風俗営業等の規則及び業務の適正化等に関する法律第２条に該当する営業に</a:t>
            </a:r>
            <a:r>
              <a:rPr lang="ja-JP" altLang="ja-JP" sz="2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係る</a:t>
            </a:r>
            <a:r>
              <a:rPr lang="ja-JP" altLang="en-US" sz="2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24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279400">
              <a:spcAft>
                <a:spcPts val="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2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支払い</a:t>
            </a:r>
            <a:r>
              <a:rPr lang="ja-JP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（但し、第１項の１号から３号は除く</a:t>
            </a:r>
            <a:r>
              <a:rPr lang="ja-JP" altLang="ja-JP" sz="2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lang="en-US" altLang="ja-JP" sz="24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279400">
              <a:spcAft>
                <a:spcPts val="0"/>
              </a:spcAft>
            </a:pPr>
            <a:endParaRPr lang="ja-JP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公共施設の入場料等、公共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料金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よ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び</a:t>
            </a: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納税に関する支払い、市有料ごみ袋の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購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入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たばこ</a:t>
            </a: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事業法第２条第１項第３号に規定する製造たばこの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購入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有価証券、商品券、ビール券、図書券、官製はがき、印紙、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プリペイドカー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ド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換金性の高いものの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購入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保険医療や介護保険等の一部負担金（処方箋が必要な医薬品を含む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</a:t>
            </a:r>
            <a:r>
              <a:rPr lang="ja-JP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</a:t>
            </a: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が適当でないと認める者又は店舗等</a:t>
            </a: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63436" y="168966"/>
            <a:ext cx="6638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ポイント還元 </a:t>
            </a:r>
            <a:r>
              <a:rPr kumimoji="1" lang="ja-JP" altLang="en-US" sz="3600" b="1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対象外</a:t>
            </a:r>
            <a:r>
              <a:rPr kumimoji="1"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店舗</a:t>
            </a:r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</a:p>
        </p:txBody>
      </p:sp>
      <p:sp>
        <p:nvSpPr>
          <p:cNvPr id="5" name="フローチャート: 処理 4"/>
          <p:cNvSpPr/>
          <p:nvPr/>
        </p:nvSpPr>
        <p:spPr>
          <a:xfrm>
            <a:off x="251843" y="988862"/>
            <a:ext cx="11661803" cy="5691338"/>
          </a:xfrm>
          <a:prstGeom prst="flowChartProcess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42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楕円 23"/>
          <p:cNvSpPr/>
          <p:nvPr/>
        </p:nvSpPr>
        <p:spPr>
          <a:xfrm>
            <a:off x="8988734" y="3939993"/>
            <a:ext cx="2106004" cy="592701"/>
          </a:xfrm>
          <a:prstGeom prst="ellipse">
            <a:avLst/>
          </a:prstGeom>
          <a:solidFill>
            <a:srgbClr val="F9A5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利用開始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76159" y="316090"/>
            <a:ext cx="8347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利用者（お客様）の利用方法について</a:t>
            </a:r>
            <a:endParaRPr kumimoji="1" lang="ja-JP" altLang="en-US" sz="3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175" y="2281603"/>
            <a:ext cx="1785988" cy="2500279"/>
          </a:xfrm>
          <a:prstGeom prst="rect">
            <a:avLst/>
          </a:prstGeom>
        </p:spPr>
      </p:pic>
      <p:sp>
        <p:nvSpPr>
          <p:cNvPr id="5" name="楕円 4"/>
          <p:cNvSpPr/>
          <p:nvPr/>
        </p:nvSpPr>
        <p:spPr>
          <a:xfrm>
            <a:off x="8307732" y="1792589"/>
            <a:ext cx="3597053" cy="1351790"/>
          </a:xfrm>
          <a:prstGeom prst="ellipse">
            <a:avLst/>
          </a:prstGeom>
          <a:solidFill>
            <a:srgbClr val="F9A5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一部のコンビニ銀行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ATM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や銀行口座からチャージをする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8574" y="1162300"/>
            <a:ext cx="10642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スマートフォン</a:t>
            </a: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を使った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コード</a:t>
            </a:r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決済が今回のポイント還元の対象です！</a:t>
            </a:r>
            <a:endParaRPr kumimoji="1"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96" y="2639917"/>
            <a:ext cx="1209691" cy="66525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9375" y="2639917"/>
            <a:ext cx="1185826" cy="66525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5"/>
          <a:srcRect l="48845"/>
          <a:stretch/>
        </p:blipFill>
        <p:spPr>
          <a:xfrm>
            <a:off x="728360" y="3531743"/>
            <a:ext cx="1188487" cy="79123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6"/>
          <a:srcRect l="456" t="23300" r="48020" b="29126"/>
          <a:stretch/>
        </p:blipFill>
        <p:spPr>
          <a:xfrm>
            <a:off x="2229375" y="3541727"/>
            <a:ext cx="1185826" cy="791239"/>
          </a:xfrm>
          <a:prstGeom prst="rect">
            <a:avLst/>
          </a:prstGeom>
        </p:spPr>
      </p:pic>
      <p:sp>
        <p:nvSpPr>
          <p:cNvPr id="11" name="右矢印 10"/>
          <p:cNvSpPr/>
          <p:nvPr/>
        </p:nvSpPr>
        <p:spPr>
          <a:xfrm>
            <a:off x="3678196" y="3351334"/>
            <a:ext cx="987396" cy="778268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 rot="19635971">
            <a:off x="7138278" y="2579546"/>
            <a:ext cx="1099412" cy="78600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 rot="5400000">
            <a:off x="9734476" y="3182953"/>
            <a:ext cx="614518" cy="751509"/>
          </a:xfrm>
          <a:prstGeom prst="rightArrow">
            <a:avLst>
              <a:gd name="adj1" fmla="val 50000"/>
              <a:gd name="adj2" fmla="val 5128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/>
          <p:cNvSpPr/>
          <p:nvPr/>
        </p:nvSpPr>
        <p:spPr>
          <a:xfrm>
            <a:off x="4760039" y="4939332"/>
            <a:ext cx="2348259" cy="106481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アプリ</a:t>
            </a:r>
            <a:r>
              <a:rPr kumimoji="1" lang="ja-JP" altLang="en-US" b="1" dirty="0">
                <a:solidFill>
                  <a:schemeClr val="tx1"/>
                </a:solidFill>
              </a:rPr>
              <a:t>内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で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利用設定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827" y="4532694"/>
            <a:ext cx="1588631" cy="2251312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2328" y="5921010"/>
            <a:ext cx="1061584" cy="792656"/>
          </a:xfrm>
          <a:prstGeom prst="rect">
            <a:avLst/>
          </a:prstGeom>
        </p:spPr>
      </p:pic>
      <p:sp>
        <p:nvSpPr>
          <p:cNvPr id="20" name="楕円 19"/>
          <p:cNvSpPr/>
          <p:nvPr/>
        </p:nvSpPr>
        <p:spPr>
          <a:xfrm>
            <a:off x="828574" y="4939332"/>
            <a:ext cx="2348259" cy="106481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アプリの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ダウンロード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32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94198" y="364635"/>
            <a:ext cx="11608905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利用者</a:t>
            </a:r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へのポイント還元率</a:t>
            </a:r>
            <a:r>
              <a:rPr kumimoji="1"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参考例</a:t>
            </a:r>
            <a:r>
              <a:rPr kumimoji="1"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endParaRPr kumimoji="1"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付与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上限額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決済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あたり</a:t>
            </a:r>
            <a:r>
              <a:rPr lang="en-US" altLang="ja-JP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1,000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相当、対象決済サービスごとに期間あたり</a:t>
            </a:r>
            <a:r>
              <a:rPr lang="en-US" altLang="ja-JP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3,000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相当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（４つのキャッシュレス決済サービスをそれぞれ上限までご利用いただいた場合、合計</a:t>
            </a:r>
            <a:r>
              <a:rPr lang="en-US" altLang="ja-JP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12,000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円相当が上限となります）</a:t>
            </a:r>
            <a:endParaRPr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 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 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の決済で</a:t>
            </a: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3,000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円を支払う場合、</a:t>
            </a: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％分の</a:t>
            </a:r>
            <a:r>
              <a:rPr lang="en-US" altLang="ja-JP" sz="2000" b="1" dirty="0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900</a:t>
            </a:r>
            <a:r>
              <a:rPr lang="ja-JP" altLang="en-US" sz="2000" b="1" dirty="0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相当のポイントが後日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付与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② 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の決済で</a:t>
            </a: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5,000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円を支払う場合、</a:t>
            </a: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％分は</a:t>
            </a: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1,500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円であるが、付与上限額の</a:t>
            </a:r>
            <a:r>
              <a:rPr lang="en-US" altLang="ja-JP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1,000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相当の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ポイントが後日付与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 同じ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決済サービスで既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en-US" altLang="ja-JP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2,400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円分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の還元を付与された状態で</a:t>
            </a: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5,000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円を支払う場合、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対象決済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サービス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ごとの付与上限額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en-US" altLang="ja-JP" sz="2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3,000</a:t>
            </a:r>
            <a:r>
              <a:rPr lang="ja-JP" altLang="en-US" sz="2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あるため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600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円相当のポイントが後日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付与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キャッシュレス決済と現金の併用はできません。</a:t>
            </a:r>
          </a:p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上限に達した場合超過分は付与されません。</a:t>
            </a:r>
            <a:b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ポイントは後日還元されます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r>
              <a:rPr kumimoji="1" lang="ja-JP" altLang="en-US" sz="3600" dirty="0" smtClean="0"/>
              <a:t>　  　　</a:t>
            </a:r>
            <a:endParaRPr kumimoji="1" lang="ja-JP" altLang="en-US" sz="3600" dirty="0"/>
          </a:p>
        </p:txBody>
      </p:sp>
      <p:sp>
        <p:nvSpPr>
          <p:cNvPr id="3" name="フローチャート: 処理 2"/>
          <p:cNvSpPr/>
          <p:nvPr/>
        </p:nvSpPr>
        <p:spPr>
          <a:xfrm>
            <a:off x="488484" y="2735249"/>
            <a:ext cx="11414619" cy="2695492"/>
          </a:xfrm>
          <a:prstGeom prst="flowChartProcess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19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楕円 8"/>
          <p:cNvSpPr/>
          <p:nvPr/>
        </p:nvSpPr>
        <p:spPr>
          <a:xfrm>
            <a:off x="3621405" y="3756699"/>
            <a:ext cx="7697758" cy="1681855"/>
          </a:xfrm>
          <a:prstGeom prst="ellipse">
            <a:avLst/>
          </a:prstGeom>
          <a:solidFill>
            <a:srgbClr val="F9A5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2581" y="357547"/>
            <a:ext cx="10825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利用者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へのフォロー（デジタルデバイド対策）について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7963" y="2004290"/>
            <a:ext cx="1087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５月中旬頃から利用者に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説明会を実施します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3346" y="2358371"/>
            <a:ext cx="10834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座間</a:t>
            </a:r>
            <a:r>
              <a:rPr kumimoji="1"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市役所や公共施設等で合計</a:t>
            </a:r>
            <a:r>
              <a:rPr kumimoji="1" lang="ja-JP" altLang="en-US" sz="6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５回</a:t>
            </a:r>
            <a:r>
              <a:rPr kumimoji="1"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を予定しています。</a:t>
            </a:r>
            <a:endParaRPr kumimoji="1"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42003" y="4026320"/>
            <a:ext cx="64069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年配の方や、スマホの使い方がわからない方へ</a:t>
            </a:r>
            <a:endParaRPr kumimoji="1"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お買い物疑似</a:t>
            </a:r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体験やアプリケーションのダウンロード方法などをサポートします。</a:t>
            </a:r>
            <a:endParaRPr kumimoji="1"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493" y="3466367"/>
            <a:ext cx="1947752" cy="305226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383723" y="5835125"/>
            <a:ext cx="5565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日時</a:t>
            </a:r>
            <a:r>
              <a:rPr kumimoji="1" lang="ja-JP" altLang="en-US" b="1" dirty="0"/>
              <a:t>等</a:t>
            </a:r>
            <a:r>
              <a:rPr kumimoji="1" lang="ja-JP" altLang="en-US" b="1" dirty="0" smtClean="0"/>
              <a:t>については、市</a:t>
            </a:r>
            <a:r>
              <a:rPr kumimoji="1" lang="en-US" altLang="ja-JP" b="1" dirty="0" smtClean="0"/>
              <a:t>HP</a:t>
            </a:r>
            <a:r>
              <a:rPr kumimoji="1" lang="ja-JP" altLang="en-US" b="1" dirty="0" smtClean="0"/>
              <a:t>や</a:t>
            </a:r>
            <a:r>
              <a:rPr kumimoji="1" lang="en-US" altLang="ja-JP" b="1" dirty="0" smtClean="0"/>
              <a:t>LINE</a:t>
            </a:r>
            <a:r>
              <a:rPr kumimoji="1" lang="ja-JP" altLang="en-US" b="1" dirty="0" smtClean="0"/>
              <a:t>でお知らせします！</a:t>
            </a:r>
            <a:endParaRPr kumimoji="1" lang="ja-JP" altLang="en-US" b="1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73" y="5725977"/>
            <a:ext cx="1237367" cy="79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2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1004</Words>
  <Application>Microsoft Office PowerPoint</Application>
  <PresentationFormat>ワイド画面</PresentationFormat>
  <Paragraphs>99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ＭＳ Ｐゴシック</vt:lpstr>
      <vt:lpstr>ＭＳ ゴシック</vt:lpstr>
      <vt:lpstr>ＭＳ 明朝</vt:lpstr>
      <vt:lpstr>メイリオ</vt:lpstr>
      <vt:lpstr>游ゴシック</vt:lpstr>
      <vt:lpstr>Arial</vt:lpstr>
      <vt:lpstr>Times New Roman</vt:lpstr>
      <vt:lpstr>Tw Cen MT</vt:lpstr>
      <vt:lpstr>Tw Cen MT Condensed</vt:lpstr>
      <vt:lpstr>Wingdings 3</vt:lpstr>
      <vt:lpstr>インテグラル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座間市</dc:creator>
  <cp:lastModifiedBy>座間市</cp:lastModifiedBy>
  <cp:revision>89</cp:revision>
  <cp:lastPrinted>2025-04-24T07:43:12Z</cp:lastPrinted>
  <dcterms:created xsi:type="dcterms:W3CDTF">2025-04-17T00:12:44Z</dcterms:created>
  <dcterms:modified xsi:type="dcterms:W3CDTF">2025-04-25T02:58:45Z</dcterms:modified>
</cp:coreProperties>
</file>