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69" r:id="rId2"/>
    <p:sldId id="274" r:id="rId3"/>
    <p:sldId id="270" r:id="rId4"/>
    <p:sldId id="271" r:id="rId5"/>
    <p:sldId id="283" r:id="rId6"/>
    <p:sldId id="284" r:id="rId7"/>
    <p:sldId id="285" r:id="rId8"/>
    <p:sldId id="282" r:id="rId9"/>
    <p:sldId id="290" r:id="rId10"/>
    <p:sldId id="291" r:id="rId11"/>
    <p:sldId id="292" r:id="rId12"/>
    <p:sldId id="277" r:id="rId13"/>
    <p:sldId id="278" r:id="rId14"/>
    <p:sldId id="293" r:id="rId15"/>
    <p:sldId id="273" r:id="rId16"/>
    <p:sldId id="275" r:id="rId17"/>
    <p:sldId id="279" r:id="rId18"/>
    <p:sldId id="280" r:id="rId19"/>
    <p:sldId id="281" r:id="rId20"/>
    <p:sldId id="294" r:id="rId21"/>
    <p:sldId id="295" r:id="rId22"/>
    <p:sldId id="296" r:id="rId23"/>
    <p:sldId id="288" r:id="rId24"/>
    <p:sldId id="289" r:id="rId25"/>
  </p:sldIdLst>
  <p:sldSz cx="9144000" cy="6858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DE7"/>
    <a:srgbClr val="0000FF"/>
    <a:srgbClr val="FFFFCC"/>
    <a:srgbClr val="FFFFFF"/>
    <a:srgbClr val="008000"/>
    <a:srgbClr val="99FF99"/>
    <a:srgbClr val="00FFFF"/>
    <a:srgbClr val="66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29" autoAdjust="0"/>
    <p:restoredTop sz="93971" autoAdjust="0"/>
  </p:normalViewPr>
  <p:slideViewPr>
    <p:cSldViewPr snapToGrid="0">
      <p:cViewPr varScale="1">
        <p:scale>
          <a:sx n="81" d="100"/>
          <a:sy n="81" d="100"/>
        </p:scale>
        <p:origin x="89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535BF909-1BB7-43AB-A112-7F75978717D4}" type="datetimeFigureOut">
              <a:rPr kumimoji="1" lang="ja-JP" altLang="en-US" smtClean="0"/>
              <a:t>2024/10/24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32FADA1A-B55E-404A-B03D-749BDD8CF2CC}" type="slidenum">
              <a:rPr kumimoji="1" lang="ja-JP" altLang="en-US" smtClean="0"/>
              <a:t>‹#›</a:t>
            </a:fld>
            <a:endParaRPr kumimoji="1" lang="ja-JP" altLang="en-US"/>
          </a:p>
        </p:txBody>
      </p:sp>
    </p:spTree>
    <p:extLst>
      <p:ext uri="{BB962C8B-B14F-4D97-AF65-F5344CB8AC3E}">
        <p14:creationId xmlns:p14="http://schemas.microsoft.com/office/powerpoint/2010/main" val="21976056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推進員</a:t>
            </a:r>
            <a:endParaRPr kumimoji="1" lang="en-US" altLang="ja-JP" dirty="0" smtClean="0"/>
          </a:p>
          <a:p>
            <a:r>
              <a:rPr kumimoji="1" lang="ja-JP" altLang="en-US" dirty="0" smtClean="0"/>
              <a:t>・訓練指導</a:t>
            </a:r>
            <a:endParaRPr kumimoji="1" lang="en-US" altLang="ja-JP" dirty="0" smtClean="0"/>
          </a:p>
          <a:p>
            <a:r>
              <a:rPr kumimoji="1" lang="ja-JP" altLang="en-US" dirty="0" smtClean="0"/>
              <a:t>・啓発</a:t>
            </a:r>
            <a:endParaRPr kumimoji="1" lang="en-US" altLang="ja-JP" dirty="0" smtClean="0"/>
          </a:p>
          <a:p>
            <a:endParaRPr kumimoji="1" lang="en-US" altLang="ja-JP" dirty="0" smtClean="0"/>
          </a:p>
          <a:p>
            <a:r>
              <a:rPr kumimoji="1" lang="ja-JP" altLang="en-US" dirty="0" smtClean="0"/>
              <a:t>●各年度の記録・統計　→総括</a:t>
            </a:r>
            <a:endParaRPr kumimoji="1" lang="en-US" altLang="ja-JP" dirty="0" smtClean="0"/>
          </a:p>
          <a:p>
            <a:r>
              <a:rPr kumimoji="1" lang="ja-JP" altLang="en-US" dirty="0" smtClean="0"/>
              <a:t>●客観性の確保　　　　　→活動内容照会・各地域への配布</a:t>
            </a:r>
            <a:endParaRPr kumimoji="1" lang="en-US" altLang="ja-JP" dirty="0" smtClean="0"/>
          </a:p>
          <a:p>
            <a:r>
              <a:rPr kumimoji="1" lang="ja-JP" altLang="en-US" dirty="0" smtClean="0"/>
              <a:t>●</a:t>
            </a:r>
            <a:endParaRPr kumimoji="1" lang="en-US" altLang="ja-JP" dirty="0" smtClean="0"/>
          </a:p>
          <a:p>
            <a:endParaRPr kumimoji="1" lang="en-US" altLang="ja-JP" dirty="0" smtClean="0"/>
          </a:p>
          <a:p>
            <a:endParaRPr kumimoji="1" lang="en-US" altLang="ja-JP" dirty="0" smtClean="0"/>
          </a:p>
          <a:p>
            <a:r>
              <a:rPr kumimoji="1" lang="ja-JP" altLang="en-US" dirty="0" smtClean="0"/>
              <a:t>宛先は？</a:t>
            </a:r>
            <a:endParaRPr kumimoji="1" lang="en-US" altLang="ja-JP" dirty="0" smtClean="0"/>
          </a:p>
          <a:p>
            <a:r>
              <a:rPr kumimoji="1" lang="ja-JP" altLang="en-US" dirty="0" smtClean="0"/>
              <a:t>・市長へ報告？</a:t>
            </a:r>
            <a:endParaRPr kumimoji="1" lang="en-US" altLang="ja-JP" dirty="0" smtClean="0"/>
          </a:p>
          <a:p>
            <a:r>
              <a:rPr kumimoji="1" lang="ja-JP" altLang="en-US" dirty="0" smtClean="0"/>
              <a:t>・各地域への共有？</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2</a:t>
            </a:fld>
            <a:endParaRPr kumimoji="1" lang="ja-JP" altLang="en-US"/>
          </a:p>
        </p:txBody>
      </p:sp>
    </p:spTree>
    <p:extLst>
      <p:ext uri="{BB962C8B-B14F-4D97-AF65-F5344CB8AC3E}">
        <p14:creationId xmlns:p14="http://schemas.microsoft.com/office/powerpoint/2010/main" val="1131763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12</a:t>
            </a:fld>
            <a:endParaRPr kumimoji="1" lang="ja-JP" altLang="en-US"/>
          </a:p>
        </p:txBody>
      </p:sp>
    </p:spTree>
    <p:extLst>
      <p:ext uri="{BB962C8B-B14F-4D97-AF65-F5344CB8AC3E}">
        <p14:creationId xmlns:p14="http://schemas.microsoft.com/office/powerpoint/2010/main" val="188653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13</a:t>
            </a:fld>
            <a:endParaRPr kumimoji="1" lang="ja-JP" altLang="en-US"/>
          </a:p>
        </p:txBody>
      </p:sp>
    </p:spTree>
    <p:extLst>
      <p:ext uri="{BB962C8B-B14F-4D97-AF65-F5344CB8AC3E}">
        <p14:creationId xmlns:p14="http://schemas.microsoft.com/office/powerpoint/2010/main" val="3540798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14</a:t>
            </a:fld>
            <a:endParaRPr kumimoji="1" lang="ja-JP" altLang="en-US"/>
          </a:p>
        </p:txBody>
      </p:sp>
    </p:spTree>
    <p:extLst>
      <p:ext uri="{BB962C8B-B14F-4D97-AF65-F5344CB8AC3E}">
        <p14:creationId xmlns:p14="http://schemas.microsoft.com/office/powerpoint/2010/main" val="2323173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16</a:t>
            </a:fld>
            <a:endParaRPr kumimoji="1" lang="ja-JP" altLang="en-US"/>
          </a:p>
        </p:txBody>
      </p:sp>
    </p:spTree>
    <p:extLst>
      <p:ext uri="{BB962C8B-B14F-4D97-AF65-F5344CB8AC3E}">
        <p14:creationId xmlns:p14="http://schemas.microsoft.com/office/powerpoint/2010/main" val="1689357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17</a:t>
            </a:fld>
            <a:endParaRPr kumimoji="1" lang="ja-JP" altLang="en-US"/>
          </a:p>
        </p:txBody>
      </p:sp>
    </p:spTree>
    <p:extLst>
      <p:ext uri="{BB962C8B-B14F-4D97-AF65-F5344CB8AC3E}">
        <p14:creationId xmlns:p14="http://schemas.microsoft.com/office/powerpoint/2010/main" val="3031370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18</a:t>
            </a:fld>
            <a:endParaRPr kumimoji="1" lang="ja-JP" altLang="en-US"/>
          </a:p>
        </p:txBody>
      </p:sp>
    </p:spTree>
    <p:extLst>
      <p:ext uri="{BB962C8B-B14F-4D97-AF65-F5344CB8AC3E}">
        <p14:creationId xmlns:p14="http://schemas.microsoft.com/office/powerpoint/2010/main" val="38669448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19</a:t>
            </a:fld>
            <a:endParaRPr kumimoji="1" lang="ja-JP" altLang="en-US"/>
          </a:p>
        </p:txBody>
      </p:sp>
    </p:spTree>
    <p:extLst>
      <p:ext uri="{BB962C8B-B14F-4D97-AF65-F5344CB8AC3E}">
        <p14:creationId xmlns:p14="http://schemas.microsoft.com/office/powerpoint/2010/main" val="1110720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20</a:t>
            </a:fld>
            <a:endParaRPr kumimoji="1" lang="ja-JP" altLang="en-US"/>
          </a:p>
        </p:txBody>
      </p:sp>
    </p:spTree>
    <p:extLst>
      <p:ext uri="{BB962C8B-B14F-4D97-AF65-F5344CB8AC3E}">
        <p14:creationId xmlns:p14="http://schemas.microsoft.com/office/powerpoint/2010/main" val="1304833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21</a:t>
            </a:fld>
            <a:endParaRPr kumimoji="1" lang="ja-JP" altLang="en-US"/>
          </a:p>
        </p:txBody>
      </p:sp>
    </p:spTree>
    <p:extLst>
      <p:ext uri="{BB962C8B-B14F-4D97-AF65-F5344CB8AC3E}">
        <p14:creationId xmlns:p14="http://schemas.microsoft.com/office/powerpoint/2010/main" val="632054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22</a:t>
            </a:fld>
            <a:endParaRPr kumimoji="1" lang="ja-JP" altLang="en-US"/>
          </a:p>
        </p:txBody>
      </p:sp>
    </p:spTree>
    <p:extLst>
      <p:ext uri="{BB962C8B-B14F-4D97-AF65-F5344CB8AC3E}">
        <p14:creationId xmlns:p14="http://schemas.microsoft.com/office/powerpoint/2010/main" val="401618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推進員</a:t>
            </a:r>
            <a:endParaRPr kumimoji="1" lang="en-US" altLang="ja-JP" dirty="0" smtClean="0"/>
          </a:p>
          <a:p>
            <a:r>
              <a:rPr kumimoji="1" lang="ja-JP" altLang="en-US" dirty="0" smtClean="0"/>
              <a:t>・訓練指導</a:t>
            </a:r>
            <a:endParaRPr kumimoji="1" lang="en-US" altLang="ja-JP" dirty="0" smtClean="0"/>
          </a:p>
          <a:p>
            <a:r>
              <a:rPr kumimoji="1" lang="ja-JP" altLang="en-US" dirty="0" smtClean="0"/>
              <a:t>・啓発</a:t>
            </a:r>
            <a:endParaRPr kumimoji="1" lang="en-US" altLang="ja-JP" dirty="0" smtClean="0"/>
          </a:p>
          <a:p>
            <a:endParaRPr kumimoji="1" lang="en-US" altLang="ja-JP" dirty="0" smtClean="0"/>
          </a:p>
          <a:p>
            <a:r>
              <a:rPr kumimoji="1" lang="ja-JP" altLang="en-US" dirty="0" smtClean="0"/>
              <a:t>●各年度の記録・統計　→総括</a:t>
            </a:r>
            <a:endParaRPr kumimoji="1" lang="en-US" altLang="ja-JP" dirty="0" smtClean="0"/>
          </a:p>
          <a:p>
            <a:r>
              <a:rPr kumimoji="1" lang="ja-JP" altLang="en-US" dirty="0" smtClean="0"/>
              <a:t>●客観性の確保　　　　　→活動内容照会・各地域への配布</a:t>
            </a:r>
            <a:endParaRPr kumimoji="1" lang="en-US" altLang="ja-JP" dirty="0" smtClean="0"/>
          </a:p>
          <a:p>
            <a:r>
              <a:rPr kumimoji="1" lang="ja-JP" altLang="en-US" dirty="0" smtClean="0"/>
              <a:t>●</a:t>
            </a:r>
            <a:endParaRPr kumimoji="1" lang="en-US" altLang="ja-JP" dirty="0" smtClean="0"/>
          </a:p>
          <a:p>
            <a:endParaRPr kumimoji="1" lang="en-US" altLang="ja-JP" dirty="0" smtClean="0"/>
          </a:p>
          <a:p>
            <a:endParaRPr kumimoji="1" lang="en-US" altLang="ja-JP" dirty="0" smtClean="0"/>
          </a:p>
          <a:p>
            <a:r>
              <a:rPr kumimoji="1" lang="ja-JP" altLang="en-US" dirty="0" smtClean="0"/>
              <a:t>宛先は？</a:t>
            </a:r>
            <a:endParaRPr kumimoji="1" lang="en-US" altLang="ja-JP" dirty="0" smtClean="0"/>
          </a:p>
          <a:p>
            <a:r>
              <a:rPr kumimoji="1" lang="ja-JP" altLang="en-US" dirty="0" smtClean="0"/>
              <a:t>・市長へ報告？</a:t>
            </a:r>
            <a:endParaRPr kumimoji="1" lang="en-US" altLang="ja-JP" dirty="0" smtClean="0"/>
          </a:p>
          <a:p>
            <a:r>
              <a:rPr kumimoji="1" lang="ja-JP" altLang="en-US" dirty="0" smtClean="0"/>
              <a:t>・各地域への共有？</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3</a:t>
            </a:fld>
            <a:endParaRPr kumimoji="1" lang="ja-JP" altLang="en-US"/>
          </a:p>
        </p:txBody>
      </p:sp>
    </p:spTree>
    <p:extLst>
      <p:ext uri="{BB962C8B-B14F-4D97-AF65-F5344CB8AC3E}">
        <p14:creationId xmlns:p14="http://schemas.microsoft.com/office/powerpoint/2010/main" val="10863910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23</a:t>
            </a:fld>
            <a:endParaRPr kumimoji="1" lang="ja-JP" altLang="en-US"/>
          </a:p>
        </p:txBody>
      </p:sp>
    </p:spTree>
    <p:extLst>
      <p:ext uri="{BB962C8B-B14F-4D97-AF65-F5344CB8AC3E}">
        <p14:creationId xmlns:p14="http://schemas.microsoft.com/office/powerpoint/2010/main" val="2445897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24</a:t>
            </a:fld>
            <a:endParaRPr kumimoji="1" lang="ja-JP" altLang="en-US"/>
          </a:p>
        </p:txBody>
      </p:sp>
    </p:spTree>
    <p:extLst>
      <p:ext uri="{BB962C8B-B14F-4D97-AF65-F5344CB8AC3E}">
        <p14:creationId xmlns:p14="http://schemas.microsoft.com/office/powerpoint/2010/main" val="23091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5</a:t>
            </a:fld>
            <a:endParaRPr kumimoji="1" lang="ja-JP" altLang="en-US"/>
          </a:p>
        </p:txBody>
      </p:sp>
    </p:spTree>
    <p:extLst>
      <p:ext uri="{BB962C8B-B14F-4D97-AF65-F5344CB8AC3E}">
        <p14:creationId xmlns:p14="http://schemas.microsoft.com/office/powerpoint/2010/main" val="1265281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6</a:t>
            </a:fld>
            <a:endParaRPr kumimoji="1" lang="ja-JP" altLang="en-US"/>
          </a:p>
        </p:txBody>
      </p:sp>
    </p:spTree>
    <p:extLst>
      <p:ext uri="{BB962C8B-B14F-4D97-AF65-F5344CB8AC3E}">
        <p14:creationId xmlns:p14="http://schemas.microsoft.com/office/powerpoint/2010/main" val="27512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7</a:t>
            </a:fld>
            <a:endParaRPr kumimoji="1" lang="ja-JP" altLang="en-US"/>
          </a:p>
        </p:txBody>
      </p:sp>
    </p:spTree>
    <p:extLst>
      <p:ext uri="{BB962C8B-B14F-4D97-AF65-F5344CB8AC3E}">
        <p14:creationId xmlns:p14="http://schemas.microsoft.com/office/powerpoint/2010/main" val="3528524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8</a:t>
            </a:fld>
            <a:endParaRPr kumimoji="1" lang="ja-JP" altLang="en-US"/>
          </a:p>
        </p:txBody>
      </p:sp>
    </p:spTree>
    <p:extLst>
      <p:ext uri="{BB962C8B-B14F-4D97-AF65-F5344CB8AC3E}">
        <p14:creationId xmlns:p14="http://schemas.microsoft.com/office/powerpoint/2010/main" val="1150581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9</a:t>
            </a:fld>
            <a:endParaRPr kumimoji="1" lang="ja-JP" altLang="en-US"/>
          </a:p>
        </p:txBody>
      </p:sp>
    </p:spTree>
    <p:extLst>
      <p:ext uri="{BB962C8B-B14F-4D97-AF65-F5344CB8AC3E}">
        <p14:creationId xmlns:p14="http://schemas.microsoft.com/office/powerpoint/2010/main" val="4108468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10</a:t>
            </a:fld>
            <a:endParaRPr kumimoji="1" lang="ja-JP" altLang="en-US"/>
          </a:p>
        </p:txBody>
      </p:sp>
    </p:spTree>
    <p:extLst>
      <p:ext uri="{BB962C8B-B14F-4D97-AF65-F5344CB8AC3E}">
        <p14:creationId xmlns:p14="http://schemas.microsoft.com/office/powerpoint/2010/main" val="3358162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FADA1A-B55E-404A-B03D-749BDD8CF2CC}" type="slidenum">
              <a:rPr kumimoji="1" lang="ja-JP" altLang="en-US" smtClean="0"/>
              <a:t>11</a:t>
            </a:fld>
            <a:endParaRPr kumimoji="1" lang="ja-JP" altLang="en-US"/>
          </a:p>
        </p:txBody>
      </p:sp>
    </p:spTree>
    <p:extLst>
      <p:ext uri="{BB962C8B-B14F-4D97-AF65-F5344CB8AC3E}">
        <p14:creationId xmlns:p14="http://schemas.microsoft.com/office/powerpoint/2010/main" val="2756125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2390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spTree>
    <p:extLst>
      <p:ext uri="{BB962C8B-B14F-4D97-AF65-F5344CB8AC3E}">
        <p14:creationId xmlns:p14="http://schemas.microsoft.com/office/powerpoint/2010/main" val="2848323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spTree>
    <p:extLst>
      <p:ext uri="{BB962C8B-B14F-4D97-AF65-F5344CB8AC3E}">
        <p14:creationId xmlns:p14="http://schemas.microsoft.com/office/powerpoint/2010/main" val="380185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spTree>
    <p:extLst>
      <p:ext uri="{BB962C8B-B14F-4D97-AF65-F5344CB8AC3E}">
        <p14:creationId xmlns:p14="http://schemas.microsoft.com/office/powerpoint/2010/main" val="4236640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3169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spTree>
    <p:extLst>
      <p:ext uri="{BB962C8B-B14F-4D97-AF65-F5344CB8AC3E}">
        <p14:creationId xmlns:p14="http://schemas.microsoft.com/office/powerpoint/2010/main" val="427170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spTree>
    <p:extLst>
      <p:ext uri="{BB962C8B-B14F-4D97-AF65-F5344CB8AC3E}">
        <p14:creationId xmlns:p14="http://schemas.microsoft.com/office/powerpoint/2010/main" val="179620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spTree>
    <p:extLst>
      <p:ext uri="{BB962C8B-B14F-4D97-AF65-F5344CB8AC3E}">
        <p14:creationId xmlns:p14="http://schemas.microsoft.com/office/powerpoint/2010/main" val="983430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spTree>
    <p:extLst>
      <p:ext uri="{BB962C8B-B14F-4D97-AF65-F5344CB8AC3E}">
        <p14:creationId xmlns:p14="http://schemas.microsoft.com/office/powerpoint/2010/main" val="1894372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818FFCE-C4C2-48A2-B6E7-67B90730F56A}" type="datetimeFigureOut">
              <a:rPr kumimoji="1" lang="ja-JP" altLang="en-US" smtClean="0"/>
              <a:t>2024/10/24</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B8568AD-98E3-4752-B20E-18DC56172138}" type="slidenum">
              <a:rPr kumimoji="1" lang="ja-JP" altLang="en-US" smtClean="0"/>
              <a:t>‹#›</a:t>
            </a:fld>
            <a:endParaRPr kumimoji="1" lang="ja-JP" altLang="en-US"/>
          </a:p>
        </p:txBody>
      </p:sp>
    </p:spTree>
    <p:extLst>
      <p:ext uri="{BB962C8B-B14F-4D97-AF65-F5344CB8AC3E}">
        <p14:creationId xmlns:p14="http://schemas.microsoft.com/office/powerpoint/2010/main" val="271726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18FFCE-C4C2-48A2-B6E7-67B90730F56A}" type="datetimeFigureOut">
              <a:rPr kumimoji="1" lang="ja-JP" altLang="en-US" smtClean="0"/>
              <a:t>2024/10/24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8568AD-98E3-4752-B20E-18DC56172138}" type="slidenum">
              <a:rPr kumimoji="1" lang="ja-JP" altLang="en-US" smtClean="0"/>
              <a:t>‹#›</a:t>
            </a:fld>
            <a:endParaRPr kumimoji="1" lang="ja-JP" altLang="en-US"/>
          </a:p>
        </p:txBody>
      </p:sp>
    </p:spTree>
    <p:extLst>
      <p:ext uri="{BB962C8B-B14F-4D97-AF65-F5344CB8AC3E}">
        <p14:creationId xmlns:p14="http://schemas.microsoft.com/office/powerpoint/2010/main" val="454099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818FFCE-C4C2-48A2-B6E7-67B90730F56A}" type="datetimeFigureOut">
              <a:rPr kumimoji="1" lang="ja-JP" altLang="en-US" smtClean="0"/>
              <a:t>2024/10/24</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B8568AD-98E3-4752-B20E-18DC56172138}"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4004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2907" y="1539552"/>
            <a:ext cx="7818698" cy="2229853"/>
          </a:xfrm>
        </p:spPr>
        <p:txBody>
          <a:bodyPr>
            <a:noAutofit/>
          </a:bodyPr>
          <a:lstStyle/>
          <a:p>
            <a:pPr algn="ctr">
              <a:lnSpc>
                <a:spcPct val="100000"/>
              </a:lnSpc>
            </a:pPr>
            <a:r>
              <a:rPr kumimoji="1" lang="ja-JP" altLang="en-US" sz="4800" dirty="0" smtClean="0">
                <a:latin typeface="+mj-ea"/>
              </a:rPr>
              <a:t>令和５年度</a:t>
            </a:r>
            <a:r>
              <a:rPr kumimoji="1" lang="en-US" altLang="ja-JP" sz="4800" dirty="0" smtClean="0">
                <a:latin typeface="+mj-ea"/>
              </a:rPr>
              <a:t/>
            </a:r>
            <a:br>
              <a:rPr kumimoji="1" lang="en-US" altLang="ja-JP" sz="4800" dirty="0" smtClean="0">
                <a:latin typeface="+mj-ea"/>
              </a:rPr>
            </a:br>
            <a:r>
              <a:rPr lang="ja-JP" altLang="en-US" sz="4800" dirty="0" smtClean="0">
                <a:latin typeface="+mj-ea"/>
              </a:rPr>
              <a:t>座</a:t>
            </a:r>
            <a:r>
              <a:rPr kumimoji="1" lang="ja-JP" altLang="en-US" sz="4800" dirty="0" smtClean="0">
                <a:latin typeface="+mj-ea"/>
              </a:rPr>
              <a:t>間市地域防災推進員</a:t>
            </a:r>
            <a:r>
              <a:rPr kumimoji="1" lang="en-US" altLang="ja-JP" sz="4800" dirty="0" smtClean="0">
                <a:latin typeface="+mj-ea"/>
              </a:rPr>
              <a:t/>
            </a:r>
            <a:br>
              <a:rPr kumimoji="1" lang="en-US" altLang="ja-JP" sz="4800" dirty="0" smtClean="0">
                <a:latin typeface="+mj-ea"/>
              </a:rPr>
            </a:br>
            <a:r>
              <a:rPr kumimoji="1" lang="ja-JP" altLang="en-US" sz="4800" dirty="0" smtClean="0">
                <a:latin typeface="+mj-ea"/>
              </a:rPr>
              <a:t>活動状況</a:t>
            </a:r>
            <a:endParaRPr kumimoji="1" lang="ja-JP" altLang="en-US" sz="4800" dirty="0">
              <a:latin typeface="+mj-ea"/>
            </a:endParaRPr>
          </a:p>
        </p:txBody>
      </p:sp>
      <p:sp>
        <p:nvSpPr>
          <p:cNvPr id="3" name="サブタイトル 2"/>
          <p:cNvSpPr>
            <a:spLocks noGrp="1"/>
          </p:cNvSpPr>
          <p:nvPr>
            <p:ph type="subTitle" idx="1"/>
          </p:nvPr>
        </p:nvSpPr>
        <p:spPr>
          <a:xfrm>
            <a:off x="1163256" y="4487501"/>
            <a:ext cx="6858000" cy="770299"/>
          </a:xfrm>
        </p:spPr>
        <p:txBody>
          <a:bodyPr>
            <a:normAutofit/>
          </a:bodyPr>
          <a:lstStyle/>
          <a:p>
            <a:pPr algn="ctr"/>
            <a:r>
              <a:rPr lang="en-US" altLang="ja-JP" sz="2000" dirty="0">
                <a:latin typeface="+mn-ea"/>
              </a:rPr>
              <a:t/>
            </a:r>
            <a:br>
              <a:rPr lang="en-US" altLang="ja-JP" sz="2000" dirty="0">
                <a:latin typeface="+mn-ea"/>
              </a:rPr>
            </a:br>
            <a:r>
              <a:rPr lang="ja-JP" altLang="en-US" sz="2000" dirty="0" smtClean="0">
                <a:latin typeface="+mn-ea"/>
              </a:rPr>
              <a:t>座間市くらし安全部危機管理課</a:t>
            </a:r>
            <a:endParaRPr kumimoji="1" lang="ja-JP" altLang="en-US" sz="2000" dirty="0">
              <a:latin typeface="+mn-ea"/>
            </a:endParaRPr>
          </a:p>
        </p:txBody>
      </p:sp>
    </p:spTree>
    <p:extLst>
      <p:ext uri="{BB962C8B-B14F-4D97-AF65-F5344CB8AC3E}">
        <p14:creationId xmlns:p14="http://schemas.microsoft.com/office/powerpoint/2010/main" val="850983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各地区活動状況（緑ケ丘）</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2043781180"/>
              </p:ext>
            </p:extLst>
          </p:nvPr>
        </p:nvGraphicFramePr>
        <p:xfrm>
          <a:off x="1189009" y="2391671"/>
          <a:ext cx="6904300" cy="304292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③避難所開設訓練及び見学会</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令和５年１１月１２日（日）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座間中学校（校庭、体育館、教室）</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避難所運営委員会、自治会員、市担当者、施設管理者</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６７名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設営訓練（避難者用テント、ペット用テント、マンホールトイレ、車中泊用駐車場レイアウト、災害時特設公衆電話）</a:t>
                      </a:r>
                      <a:endParaRPr kumimoji="1" lang="en-US" altLang="ja-JP" dirty="0" smtClean="0"/>
                    </a:p>
                    <a:p>
                      <a:r>
                        <a:rPr kumimoji="1" lang="ja-JP" altLang="en-US" dirty="0" smtClean="0"/>
                        <a:t>一般自治会員による体験・見学、受付訓練、要配慮者等要教室の見学、無線機による連絡網体験</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2750412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各地区活動状況（緑ケ丘）</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3308820239"/>
              </p:ext>
            </p:extLst>
          </p:nvPr>
        </p:nvGraphicFramePr>
        <p:xfrm>
          <a:off x="1189009" y="2391671"/>
          <a:ext cx="6904300" cy="276860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④相東サッカー少年団炊き出し訓練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令和６年３月１７日（日）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相武台東小学校</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相東サッカー少年団員児童、保護者、指導者</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７０名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活動時に発災した際の避難場所、避難手順の確認、</a:t>
                      </a:r>
                      <a:endParaRPr kumimoji="1" lang="en-US" altLang="ja-JP" dirty="0" smtClean="0"/>
                    </a:p>
                    <a:p>
                      <a:r>
                        <a:rPr kumimoji="1" lang="ja-JP" altLang="en-US" dirty="0" smtClean="0"/>
                        <a:t>災害時かまどセットを使用したカレーとアルファ米の炊き出し訓練</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3998643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各地区活動状況（相武台）</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2531142519"/>
              </p:ext>
            </p:extLst>
          </p:nvPr>
        </p:nvGraphicFramePr>
        <p:xfrm>
          <a:off x="1189009" y="2391671"/>
          <a:ext cx="6904300" cy="2494280"/>
        </p:xfrm>
        <a:graphic>
          <a:graphicData uri="http://schemas.openxmlformats.org/drawingml/2006/table">
            <a:tbl>
              <a:tblPr firstRow="1" bandRow="1">
                <a:tableStyleId>{5C22544A-7EE6-4342-B048-85BDC9FD1C3A}</a:tableStyleId>
              </a:tblPr>
              <a:tblGrid>
                <a:gridCol w="1304809">
                  <a:extLst>
                    <a:ext uri="{9D8B030D-6E8A-4147-A177-3AD203B41FA5}">
                      <a16:colId xmlns:a16="http://schemas.microsoft.com/office/drawing/2014/main" val="588923204"/>
                    </a:ext>
                  </a:extLst>
                </a:gridCol>
                <a:gridCol w="5599491">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①防災訓練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令和５年５月１４日（日）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かにが沢南防災倉庫前</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相武台自治会、地元居住者</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２５名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家庭用消火器及び水消火器による消火訓練、</a:t>
                      </a:r>
                      <a:endParaRPr kumimoji="1" lang="en-US" altLang="ja-JP" dirty="0" smtClean="0"/>
                    </a:p>
                    <a:p>
                      <a:r>
                        <a:rPr kumimoji="1" lang="ja-JP" altLang="en-US" dirty="0" smtClean="0"/>
                        <a:t>防災食（アルファ米）の使い方の説明</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1277066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各地区活動状況（相武台）</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2049336034"/>
              </p:ext>
            </p:extLst>
          </p:nvPr>
        </p:nvGraphicFramePr>
        <p:xfrm>
          <a:off x="1189009" y="2391671"/>
          <a:ext cx="6904300" cy="2763520"/>
        </p:xfrm>
        <a:graphic>
          <a:graphicData uri="http://schemas.openxmlformats.org/drawingml/2006/table">
            <a:tbl>
              <a:tblPr firstRow="1" bandRow="1">
                <a:tableStyleId>{5C22544A-7EE6-4342-B048-85BDC9FD1C3A}</a:tableStyleId>
              </a:tblPr>
              <a:tblGrid>
                <a:gridCol w="1332518">
                  <a:extLst>
                    <a:ext uri="{9D8B030D-6E8A-4147-A177-3AD203B41FA5}">
                      <a16:colId xmlns:a16="http://schemas.microsoft.com/office/drawing/2014/main" val="588923204"/>
                    </a:ext>
                  </a:extLst>
                </a:gridCol>
                <a:gridCol w="5571782">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②相武台東小学校避難所開設訓練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令和５年９月１０日（日）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相武台東小学校</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施設管理者、座間市担当者、地域自治会の防災委員、一般会員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６８名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受付等の設置・説明、避難所用テント設置体験、組み立てトイレ設置体験等、</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3379959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各地区活動状況（相武台）</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3459945386"/>
              </p:ext>
            </p:extLst>
          </p:nvPr>
        </p:nvGraphicFramePr>
        <p:xfrm>
          <a:off x="1189009" y="2391671"/>
          <a:ext cx="6904300" cy="2494280"/>
        </p:xfrm>
        <a:graphic>
          <a:graphicData uri="http://schemas.openxmlformats.org/drawingml/2006/table">
            <a:tbl>
              <a:tblPr firstRow="1" bandRow="1">
                <a:tableStyleId>{5C22544A-7EE6-4342-B048-85BDC9FD1C3A}</a:tableStyleId>
              </a:tblPr>
              <a:tblGrid>
                <a:gridCol w="1304809">
                  <a:extLst>
                    <a:ext uri="{9D8B030D-6E8A-4147-A177-3AD203B41FA5}">
                      <a16:colId xmlns:a16="http://schemas.microsoft.com/office/drawing/2014/main" val="588923204"/>
                    </a:ext>
                  </a:extLst>
                </a:gridCol>
                <a:gridCol w="5599491">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③防災訓練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令和５年１０月２９日（日）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相武台老人憩の家</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相武台自治会防災・防犯委員及び自治会員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４８名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smtClean="0"/>
                        <a:t>軽可搬ポンプを使用しての放水訓練、水消火器による消火訓練、応急手当訓練</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3915028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各地区活動状況（相模が丘）</a:t>
            </a:r>
            <a:endParaRPr kumimoji="1" lang="ja-JP" altLang="en-US" sz="3600" dirty="0"/>
          </a:p>
        </p:txBody>
      </p:sp>
      <p:sp>
        <p:nvSpPr>
          <p:cNvPr id="4" name="コンテンツ プレースホルダー 2"/>
          <p:cNvSpPr txBox="1">
            <a:spLocks/>
          </p:cNvSpPr>
          <p:nvPr/>
        </p:nvSpPr>
        <p:spPr>
          <a:xfrm>
            <a:off x="1189009" y="2713670"/>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660386626"/>
              </p:ext>
            </p:extLst>
          </p:nvPr>
        </p:nvGraphicFramePr>
        <p:xfrm>
          <a:off x="1189009" y="2391671"/>
          <a:ext cx="6904300" cy="2768600"/>
        </p:xfrm>
        <a:graphic>
          <a:graphicData uri="http://schemas.openxmlformats.org/drawingml/2006/table">
            <a:tbl>
              <a:tblPr firstRow="1" bandRow="1">
                <a:tableStyleId>{5C22544A-7EE6-4342-B048-85BDC9FD1C3A}</a:tableStyleId>
              </a:tblPr>
              <a:tblGrid>
                <a:gridCol w="1554191">
                  <a:extLst>
                    <a:ext uri="{9D8B030D-6E8A-4147-A177-3AD203B41FA5}">
                      <a16:colId xmlns:a16="http://schemas.microsoft.com/office/drawing/2014/main" val="588923204"/>
                    </a:ext>
                  </a:extLst>
                </a:gridCol>
                <a:gridCol w="5350109">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①相模が丘小学校避難所運営開設訓練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令和５年１２月１７日（日）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相模が丘小学校校庭、体育館</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避難所運営委員会、地区社協、民生委員、児童委員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３８名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防災倉庫内資機材確認・訓練</a:t>
                      </a:r>
                      <a:endParaRPr kumimoji="1" lang="en-US" altLang="ja-JP" dirty="0" smtClean="0"/>
                    </a:p>
                    <a:p>
                      <a:r>
                        <a:rPr kumimoji="1" lang="ja-JP" altLang="en-US" dirty="0" smtClean="0"/>
                        <a:t>仮設トイレ設置訓練</a:t>
                      </a:r>
                      <a:endParaRPr kumimoji="1" lang="en-US" altLang="ja-JP" dirty="0" smtClean="0"/>
                    </a:p>
                    <a:p>
                      <a:r>
                        <a:rPr kumimoji="1" lang="ja-JP" altLang="en-US" dirty="0" smtClean="0"/>
                        <a:t>テント設営訓練、給水タンク説明</a:t>
                      </a:r>
                      <a:endParaRPr kumimoji="1" lang="en-US" altLang="ja-JP" dirty="0" smtClean="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3345617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各地区活動状況（小松原）</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1876863227"/>
              </p:ext>
            </p:extLst>
          </p:nvPr>
        </p:nvGraphicFramePr>
        <p:xfrm>
          <a:off x="1189009" y="2391671"/>
          <a:ext cx="6904300" cy="3312160"/>
        </p:xfrm>
        <a:graphic>
          <a:graphicData uri="http://schemas.openxmlformats.org/drawingml/2006/table">
            <a:tbl>
              <a:tblPr firstRow="1" bandRow="1">
                <a:tableStyleId>{5C22544A-7EE6-4342-B048-85BDC9FD1C3A}</a:tableStyleId>
              </a:tblPr>
              <a:tblGrid>
                <a:gridCol w="1498773">
                  <a:extLst>
                    <a:ext uri="{9D8B030D-6E8A-4147-A177-3AD203B41FA5}">
                      <a16:colId xmlns:a16="http://schemas.microsoft.com/office/drawing/2014/main" val="588923204"/>
                    </a:ext>
                  </a:extLst>
                </a:gridCol>
                <a:gridCol w="5405527">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①防災、減災に備えての意識、体験の積み重ねが必ず身を守る。</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令和５年９月２３日（日）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さくら公園</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小松原１、２丁目自治会員、消防本部、危機管理課、ＧＬＰ職員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１００名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はしご車救助体験</a:t>
                      </a:r>
                      <a:endParaRPr kumimoji="1" lang="en-US" altLang="ja-JP" dirty="0" smtClean="0"/>
                    </a:p>
                    <a:p>
                      <a:r>
                        <a:rPr kumimoji="1" lang="ja-JP" altLang="en-US" dirty="0" smtClean="0"/>
                        <a:t>煙テント体験</a:t>
                      </a:r>
                      <a:endParaRPr kumimoji="1" lang="en-US" altLang="ja-JP" dirty="0" smtClean="0"/>
                    </a:p>
                    <a:p>
                      <a:r>
                        <a:rPr kumimoji="1" lang="ja-JP" altLang="en-US" dirty="0" smtClean="0"/>
                        <a:t>水消火器を用いた初期消火訓練</a:t>
                      </a:r>
                      <a:endParaRPr kumimoji="1" lang="en-US" altLang="ja-JP" dirty="0" smtClean="0"/>
                    </a:p>
                    <a:p>
                      <a:r>
                        <a:rPr kumimoji="1" lang="ja-JP" altLang="en-US" dirty="0" smtClean="0"/>
                        <a:t>ＧＬＰ座間内、避難所説明</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36367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各地区活動状況（栗原）</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2162574493"/>
              </p:ext>
            </p:extLst>
          </p:nvPr>
        </p:nvGraphicFramePr>
        <p:xfrm>
          <a:off x="1189009" y="2391671"/>
          <a:ext cx="6904300" cy="3586480"/>
        </p:xfrm>
        <a:graphic>
          <a:graphicData uri="http://schemas.openxmlformats.org/drawingml/2006/table">
            <a:tbl>
              <a:tblPr firstRow="1" bandRow="1">
                <a:tableStyleId>{5C22544A-7EE6-4342-B048-85BDC9FD1C3A}</a:tableStyleId>
              </a:tblPr>
              <a:tblGrid>
                <a:gridCol w="1235536">
                  <a:extLst>
                    <a:ext uri="{9D8B030D-6E8A-4147-A177-3AD203B41FA5}">
                      <a16:colId xmlns:a16="http://schemas.microsoft.com/office/drawing/2014/main" val="588923204"/>
                    </a:ext>
                  </a:extLst>
                </a:gridCol>
                <a:gridCol w="5668764">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①座間市立 栗原小学校避難所開設訓練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令和５年１０月２９日（日）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栗原小学校体育館、グラウンド</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避難所開設運営委員、地域自治会、市開設担当者、施設管理者</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５２名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非常用上水道ポンプ設置訓練（水道局）</a:t>
                      </a:r>
                      <a:endParaRPr kumimoji="1" lang="en-US" altLang="ja-JP" dirty="0" smtClean="0"/>
                    </a:p>
                    <a:p>
                      <a:r>
                        <a:rPr kumimoji="1" lang="ja-JP" altLang="en-US" dirty="0" smtClean="0"/>
                        <a:t>アルファ米取り扱い実践</a:t>
                      </a:r>
                      <a:endParaRPr kumimoji="1" lang="en-US" altLang="ja-JP" dirty="0" smtClean="0"/>
                    </a:p>
                    <a:p>
                      <a:r>
                        <a:rPr kumimoji="1" lang="ja-JP" altLang="en-US" dirty="0" smtClean="0"/>
                        <a:t>仮設、個室トイレの組み立て</a:t>
                      </a:r>
                      <a:endParaRPr kumimoji="1" lang="en-US" altLang="ja-JP" dirty="0" smtClean="0"/>
                    </a:p>
                    <a:p>
                      <a:r>
                        <a:rPr kumimoji="1" lang="ja-JP" altLang="en-US" dirty="0" smtClean="0"/>
                        <a:t>水消火器を用いた初期消火訓練</a:t>
                      </a:r>
                      <a:endParaRPr kumimoji="1" lang="en-US" altLang="ja-JP" dirty="0" smtClean="0"/>
                    </a:p>
                    <a:p>
                      <a:r>
                        <a:rPr kumimoji="1" lang="ja-JP" altLang="en-US" dirty="0" smtClean="0"/>
                        <a:t>感染対策用テントの設営</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3928801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各地区活動状況（栗原）</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571256508"/>
              </p:ext>
            </p:extLst>
          </p:nvPr>
        </p:nvGraphicFramePr>
        <p:xfrm>
          <a:off x="1189009" y="2391671"/>
          <a:ext cx="6904300" cy="331216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②座間市立 立野台小学校避難所開設訓練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令和５年１０月２２日（日）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立野台小学校体育館</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避難所開設委員、市担当職員、学校職員、自治会役員、防災担当者等</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約５０名（立野台小５年生２７名含む）</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防災倉庫内の確認</a:t>
                      </a:r>
                      <a:endParaRPr kumimoji="1" lang="en-US" altLang="ja-JP" dirty="0" smtClean="0"/>
                    </a:p>
                    <a:p>
                      <a:r>
                        <a:rPr kumimoji="1" lang="ja-JP" altLang="en-US" dirty="0" smtClean="0"/>
                        <a:t>マンホールトイレの説明</a:t>
                      </a:r>
                      <a:endParaRPr kumimoji="1" lang="en-US" altLang="ja-JP" dirty="0" smtClean="0"/>
                    </a:p>
                    <a:p>
                      <a:r>
                        <a:rPr kumimoji="1" lang="ja-JP" altLang="en-US" dirty="0" smtClean="0"/>
                        <a:t>体育館内でのテント設営</a:t>
                      </a:r>
                      <a:endParaRPr kumimoji="1" lang="en-US" altLang="ja-JP" dirty="0" smtClean="0"/>
                    </a:p>
                    <a:p>
                      <a:r>
                        <a:rPr kumimoji="1" lang="ja-JP" altLang="en-US" dirty="0" smtClean="0"/>
                        <a:t>グラウンド内給水場所の確認</a:t>
                      </a:r>
                      <a:endParaRPr kumimoji="1" lang="en-US" altLang="ja-JP" dirty="0" smtClean="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3867075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各地区活動状況（栗原）</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159998019"/>
              </p:ext>
            </p:extLst>
          </p:nvPr>
        </p:nvGraphicFramePr>
        <p:xfrm>
          <a:off x="1189009" y="2391671"/>
          <a:ext cx="6904300" cy="222504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③栗原中学校避難所開設訓練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令和５年１０月８日（日）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グリーンタウン集会所（体育館の大規模修繕のため）</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自治会員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約３０名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防災講話、避難所用テント設営、炊き出し訓練</a:t>
                      </a:r>
                      <a:endParaRPr kumimoji="1" lang="en-US" altLang="ja-JP" dirty="0" smtClean="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3749431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地域防災</a:t>
            </a:r>
            <a:r>
              <a:rPr lang="ja-JP" altLang="en-US" dirty="0"/>
              <a:t>推進員</a:t>
            </a:r>
            <a:r>
              <a:rPr lang="ja-JP" altLang="en-US" dirty="0" smtClean="0"/>
              <a:t>と</a:t>
            </a:r>
            <a:r>
              <a:rPr lang="ja-JP" altLang="en-US" dirty="0"/>
              <a:t>は</a:t>
            </a:r>
            <a:endParaRPr kumimoji="1" lang="ja-JP" altLang="en-US" dirty="0"/>
          </a:p>
        </p:txBody>
      </p:sp>
      <p:sp>
        <p:nvSpPr>
          <p:cNvPr id="3" name="コンテンツ プレースホルダー 2"/>
          <p:cNvSpPr>
            <a:spLocks noGrp="1"/>
          </p:cNvSpPr>
          <p:nvPr>
            <p:ph idx="1"/>
          </p:nvPr>
        </p:nvSpPr>
        <p:spPr>
          <a:xfrm>
            <a:off x="931597" y="2125385"/>
            <a:ext cx="6904300" cy="3815509"/>
          </a:xfrm>
        </p:spPr>
        <p:txBody>
          <a:bodyPr>
            <a:normAutofit/>
          </a:bodyPr>
          <a:lstStyle/>
          <a:p>
            <a:pPr marL="0" indent="0">
              <a:lnSpc>
                <a:spcPts val="3500"/>
              </a:lnSpc>
              <a:buNone/>
            </a:pPr>
            <a:r>
              <a:rPr lang="ja-JP" altLang="en-US" sz="2400" dirty="0" smtClean="0">
                <a:latin typeface="游ゴシック" panose="020B0400000000000000" pitchFamily="50" charset="-128"/>
                <a:ea typeface="游ゴシック" panose="020B0400000000000000" pitchFamily="50" charset="-128"/>
              </a:rPr>
              <a:t>　</a:t>
            </a:r>
            <a:r>
              <a:rPr lang="ja-JP" altLang="en-US" sz="2800" b="1" dirty="0" smtClean="0">
                <a:latin typeface="游ゴシック" panose="020B0400000000000000" pitchFamily="50" charset="-128"/>
                <a:ea typeface="游ゴシック" panose="020B0400000000000000" pitchFamily="50" charset="-128"/>
              </a:rPr>
              <a:t>市民の防災・減災意識の高揚、自主防災組織の育成を行うため、各地区自治会連合会長による推薦を受けた方、あるいは地域の防災・減災に対し、熱意を有する方を置き、防災・減災対策の推進を図ることを目的に委嘱しています。</a:t>
            </a:r>
            <a:endParaRPr lang="en-US" altLang="ja-JP" sz="2800" b="1" dirty="0" smtClean="0">
              <a:latin typeface="游ゴシック" panose="020B0400000000000000" pitchFamily="50" charset="-128"/>
              <a:ea typeface="游ゴシック" panose="020B0400000000000000" pitchFamily="50" charset="-128"/>
            </a:endParaRPr>
          </a:p>
          <a:p>
            <a:pPr marL="0" indent="0">
              <a:buNone/>
            </a:pPr>
            <a:r>
              <a:rPr lang="ja-JP" altLang="en-US" sz="2400" dirty="0">
                <a:latin typeface="游ゴシック" panose="020B0400000000000000" pitchFamily="50" charset="-128"/>
                <a:ea typeface="游ゴシック" panose="020B0400000000000000" pitchFamily="50" charset="-128"/>
              </a:rPr>
              <a:t>　</a:t>
            </a:r>
            <a:endParaRPr lang="en-US" altLang="ja-JP" sz="2400" dirty="0" smtClean="0">
              <a:latin typeface="游ゴシック" panose="020B0400000000000000" pitchFamily="50" charset="-128"/>
              <a:ea typeface="游ゴシック" panose="020B0400000000000000" pitchFamily="50" charset="-128"/>
            </a:endParaRPr>
          </a:p>
          <a:p>
            <a:pPr marL="0" indent="0">
              <a:buNone/>
            </a:pPr>
            <a:endParaRPr lang="en-US" altLang="ja-JP" sz="2400" dirty="0" smtClean="0">
              <a:latin typeface="游ゴシック" panose="020B0400000000000000" pitchFamily="50" charset="-128"/>
              <a:ea typeface="游ゴシック" panose="020B0400000000000000" pitchFamily="50" charset="-128"/>
            </a:endParaRPr>
          </a:p>
        </p:txBody>
      </p:sp>
      <p:sp>
        <p:nvSpPr>
          <p:cNvPr id="4" name="コンテンツ プレースホルダー 2"/>
          <p:cNvSpPr txBox="1">
            <a:spLocks/>
          </p:cNvSpPr>
          <p:nvPr/>
        </p:nvSpPr>
        <p:spPr>
          <a:xfrm>
            <a:off x="931597" y="3596269"/>
            <a:ext cx="7121574" cy="93637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ja-JP" altLang="en-US" sz="2400" dirty="0" smtClean="0">
                <a:latin typeface="游ゴシック" panose="020B0400000000000000" pitchFamily="50" charset="-128"/>
                <a:ea typeface="游ゴシック" panose="020B0400000000000000" pitchFamily="50" charset="-128"/>
              </a:rPr>
              <a:t>　</a:t>
            </a:r>
            <a:endParaRPr lang="en-US" altLang="ja-JP" sz="2400" dirty="0" smtClean="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800468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各地区活動状況（栗原）</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715590720"/>
              </p:ext>
            </p:extLst>
          </p:nvPr>
        </p:nvGraphicFramePr>
        <p:xfrm>
          <a:off x="1189009" y="2391671"/>
          <a:ext cx="6904300" cy="304292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④栗原小学校避難所開設訓練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令和５年１０月２９日（日）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栗原小学校</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自治会員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約４０名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受付訓練、備蓄倉庫内の説明</a:t>
                      </a:r>
                      <a:endParaRPr kumimoji="1" lang="en-US" altLang="ja-JP" dirty="0" smtClean="0"/>
                    </a:p>
                    <a:p>
                      <a:r>
                        <a:rPr kumimoji="1" lang="ja-JP" altLang="en-US" dirty="0" smtClean="0"/>
                        <a:t>貯水槽の説明、水消火器を用いた初期消火訓練</a:t>
                      </a:r>
                      <a:endParaRPr kumimoji="1" lang="en-US" altLang="ja-JP" dirty="0" smtClean="0"/>
                    </a:p>
                    <a:p>
                      <a:r>
                        <a:rPr kumimoji="1" lang="ja-JP" altLang="en-US" dirty="0" smtClean="0"/>
                        <a:t>避難所用テント組み立て訓練</a:t>
                      </a:r>
                      <a:endParaRPr kumimoji="1" lang="en-US" altLang="ja-JP" dirty="0" smtClean="0"/>
                    </a:p>
                    <a:p>
                      <a:r>
                        <a:rPr kumimoji="1" lang="ja-JP" altLang="en-US" dirty="0" smtClean="0"/>
                        <a:t>仮設トイレ組立訓練</a:t>
                      </a:r>
                      <a:endParaRPr kumimoji="1" lang="en-US" altLang="ja-JP" dirty="0" smtClean="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10759057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各地区活動状況（南栗原）</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4117101807"/>
              </p:ext>
            </p:extLst>
          </p:nvPr>
        </p:nvGraphicFramePr>
        <p:xfrm>
          <a:off x="1189009" y="2391671"/>
          <a:ext cx="6904300" cy="276860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①南中学校防災訓練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令和６年３月５日（日）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南中学校</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南中学校生徒</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約１５０名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水消火器を用いた初期消火訓練</a:t>
                      </a:r>
                      <a:endParaRPr kumimoji="1" lang="en-US" altLang="ja-JP" dirty="0" smtClean="0"/>
                    </a:p>
                    <a:p>
                      <a:r>
                        <a:rPr kumimoji="1" lang="ja-JP" altLang="en-US" dirty="0" smtClean="0"/>
                        <a:t>簡易担架作り</a:t>
                      </a:r>
                      <a:endParaRPr kumimoji="1" lang="en-US" altLang="ja-JP" dirty="0" smtClean="0"/>
                    </a:p>
                    <a:p>
                      <a:r>
                        <a:rPr kumimoji="1" lang="ja-JP" altLang="en-US" dirty="0" smtClean="0"/>
                        <a:t>避難所用テント設営</a:t>
                      </a:r>
                      <a:endParaRPr kumimoji="1" lang="en-US" altLang="ja-JP" dirty="0" smtClean="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14740582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各地区活動状況（南栗原）</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2941192958"/>
              </p:ext>
            </p:extLst>
          </p:nvPr>
        </p:nvGraphicFramePr>
        <p:xfrm>
          <a:off x="1189009" y="2391671"/>
          <a:ext cx="6904300" cy="276860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②南中学校避難所開設訓練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令和５年６月１７日（日）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南中学校</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自治会員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約１５０名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水消火器を用いた初期消火訓練</a:t>
                      </a:r>
                      <a:endParaRPr kumimoji="1" lang="en-US" altLang="ja-JP" dirty="0" smtClean="0"/>
                    </a:p>
                    <a:p>
                      <a:r>
                        <a:rPr kumimoji="1" lang="ja-JP" altLang="en-US" dirty="0" smtClean="0"/>
                        <a:t>簡易担架作り</a:t>
                      </a:r>
                      <a:endParaRPr kumimoji="1" lang="en-US" altLang="ja-JP" dirty="0" smtClean="0"/>
                    </a:p>
                    <a:p>
                      <a:r>
                        <a:rPr kumimoji="1" lang="ja-JP" altLang="en-US" dirty="0" smtClean="0"/>
                        <a:t>避難所用</a:t>
                      </a:r>
                      <a:r>
                        <a:rPr kumimoji="1" lang="ja-JP" altLang="en-US" dirty="0" smtClean="0"/>
                        <a:t>テント設営</a:t>
                      </a:r>
                      <a:endParaRPr kumimoji="1" lang="en-US" altLang="ja-JP" dirty="0" smtClean="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2950923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66962"/>
            <a:ext cx="7543800" cy="1450757"/>
          </a:xfrm>
        </p:spPr>
        <p:txBody>
          <a:bodyPr>
            <a:normAutofit/>
          </a:bodyPr>
          <a:lstStyle/>
          <a:p>
            <a:r>
              <a:rPr lang="ja-JP" altLang="en-US" sz="3600" dirty="0"/>
              <a:t>３</a:t>
            </a:r>
            <a:r>
              <a:rPr kumimoji="1" lang="ja-JP" altLang="en-US" sz="3600" dirty="0" smtClean="0"/>
              <a:t>　各地区活動写真①</a:t>
            </a:r>
            <a:endParaRPr kumimoji="1" lang="ja-JP" altLang="en-US" sz="3600" dirty="0"/>
          </a:p>
        </p:txBody>
      </p:sp>
      <p:sp>
        <p:nvSpPr>
          <p:cNvPr id="4" name="コンテンツ プレースホルダー 2"/>
          <p:cNvSpPr txBox="1">
            <a:spLocks/>
          </p:cNvSpPr>
          <p:nvPr/>
        </p:nvSpPr>
        <p:spPr>
          <a:xfrm>
            <a:off x="1189009" y="2090216"/>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sp>
        <p:nvSpPr>
          <p:cNvPr id="5" name="タイトル 1"/>
          <p:cNvSpPr txBox="1">
            <a:spLocks/>
          </p:cNvSpPr>
          <p:nvPr/>
        </p:nvSpPr>
        <p:spPr>
          <a:xfrm>
            <a:off x="869259" y="1717719"/>
            <a:ext cx="7543800" cy="580981"/>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r>
              <a:rPr lang="ja-JP" altLang="en-US" sz="2400" dirty="0" smtClean="0">
                <a:latin typeface="游ゴシック" panose="020B0400000000000000" pitchFamily="50" charset="-128"/>
                <a:ea typeface="游ゴシック" panose="020B0400000000000000" pitchFamily="50" charset="-128"/>
              </a:rPr>
              <a:t>各地区で実施された訓練の様子です。</a:t>
            </a:r>
            <a:endParaRPr lang="ja-JP" altLang="en-US" sz="2400" dirty="0">
              <a:latin typeface="游ゴシック" panose="020B0400000000000000" pitchFamily="50" charset="-128"/>
              <a:ea typeface="游ゴシック" panose="020B0400000000000000" pitchFamily="50"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258" y="2510254"/>
            <a:ext cx="2071397" cy="1591177"/>
          </a:xfrm>
          <a:prstGeom prst="rect">
            <a:avLst/>
          </a:prstGeom>
        </p:spPr>
      </p:pic>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94097" y="2510254"/>
            <a:ext cx="2403854" cy="1591177"/>
          </a:xfrm>
          <a:prstGeom prst="rect">
            <a:avLst/>
          </a:prstGeom>
        </p:spPr>
      </p:pic>
      <p:pic>
        <p:nvPicPr>
          <p:cNvPr id="14" name="図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48250" y="2510253"/>
            <a:ext cx="2294759" cy="1591177"/>
          </a:xfrm>
          <a:prstGeom prst="rect">
            <a:avLst/>
          </a:prstGeom>
        </p:spPr>
      </p:pic>
      <p:pic>
        <p:nvPicPr>
          <p:cNvPr id="15" name="図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04956" y="4471147"/>
            <a:ext cx="2071397" cy="1496516"/>
          </a:xfrm>
          <a:prstGeom prst="rect">
            <a:avLst/>
          </a:prstGeom>
        </p:spPr>
      </p:pic>
      <p:pic>
        <p:nvPicPr>
          <p:cNvPr id="16" name="図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73093" y="4428368"/>
            <a:ext cx="2150313" cy="1539295"/>
          </a:xfrm>
          <a:prstGeom prst="rect">
            <a:avLst/>
          </a:prstGeom>
        </p:spPr>
      </p:pic>
    </p:spTree>
    <p:extLst>
      <p:ext uri="{BB962C8B-B14F-4D97-AF65-F5344CB8AC3E}">
        <p14:creationId xmlns:p14="http://schemas.microsoft.com/office/powerpoint/2010/main" val="25108389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66962"/>
            <a:ext cx="7543800" cy="1450757"/>
          </a:xfrm>
        </p:spPr>
        <p:txBody>
          <a:bodyPr>
            <a:normAutofit/>
          </a:bodyPr>
          <a:lstStyle/>
          <a:p>
            <a:r>
              <a:rPr lang="ja-JP" altLang="en-US" sz="3600" dirty="0"/>
              <a:t>３</a:t>
            </a:r>
            <a:r>
              <a:rPr kumimoji="1" lang="ja-JP" altLang="en-US" sz="3600" dirty="0" smtClean="0"/>
              <a:t>　</a:t>
            </a:r>
            <a:r>
              <a:rPr lang="ja-JP" altLang="en-US" sz="3600" dirty="0"/>
              <a:t>各地区活動</a:t>
            </a:r>
            <a:r>
              <a:rPr lang="ja-JP" altLang="en-US" sz="3600" dirty="0" smtClean="0"/>
              <a:t>写真②</a:t>
            </a:r>
            <a:endParaRPr kumimoji="1" lang="ja-JP" altLang="en-US" sz="3600" dirty="0"/>
          </a:p>
        </p:txBody>
      </p:sp>
      <p:sp>
        <p:nvSpPr>
          <p:cNvPr id="5" name="タイトル 1"/>
          <p:cNvSpPr txBox="1">
            <a:spLocks/>
          </p:cNvSpPr>
          <p:nvPr/>
        </p:nvSpPr>
        <p:spPr>
          <a:xfrm>
            <a:off x="869259" y="1717719"/>
            <a:ext cx="7543800" cy="580981"/>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r>
              <a:rPr lang="ja-JP" altLang="en-US" sz="2400" dirty="0" smtClean="0">
                <a:latin typeface="游ゴシック" panose="020B0400000000000000" pitchFamily="50" charset="-128"/>
                <a:ea typeface="游ゴシック" panose="020B0400000000000000" pitchFamily="50" charset="-128"/>
              </a:rPr>
              <a:t>各地区で実施された訓練の様子です。</a:t>
            </a:r>
            <a:endParaRPr lang="ja-JP" altLang="en-US" sz="2400" dirty="0">
              <a:latin typeface="游ゴシック" panose="020B0400000000000000" pitchFamily="50" charset="-128"/>
              <a:ea typeface="游ゴシック" panose="020B0400000000000000"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259" y="2330812"/>
            <a:ext cx="2248068" cy="2054370"/>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166" y="2330812"/>
            <a:ext cx="2177524" cy="2505881"/>
          </a:xfrm>
          <a:prstGeom prst="rect">
            <a:avLst/>
          </a:prstGeom>
        </p:spPr>
      </p:pic>
      <p:pic>
        <p:nvPicPr>
          <p:cNvPr id="7" name="図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74904" y="2330812"/>
            <a:ext cx="2205683" cy="2054370"/>
          </a:xfrm>
          <a:prstGeom prst="rect">
            <a:avLst/>
          </a:prstGeom>
        </p:spPr>
      </p:pic>
      <p:pic>
        <p:nvPicPr>
          <p:cNvPr id="8" name="図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11617" y="4868805"/>
            <a:ext cx="3161394" cy="1437682"/>
          </a:xfrm>
          <a:prstGeom prst="rect">
            <a:avLst/>
          </a:prstGeom>
        </p:spPr>
      </p:pic>
    </p:spTree>
    <p:extLst>
      <p:ext uri="{BB962C8B-B14F-4D97-AF65-F5344CB8AC3E}">
        <p14:creationId xmlns:p14="http://schemas.microsoft.com/office/powerpoint/2010/main" val="3185834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1157468" y="2320725"/>
            <a:ext cx="6904300" cy="1470882"/>
          </a:xfrm>
        </p:spPr>
        <p:txBody>
          <a:bodyPr>
            <a:noAutofit/>
          </a:bodyPr>
          <a:lstStyle/>
          <a:p>
            <a:pPr marL="0" indent="0">
              <a:buNone/>
            </a:pPr>
            <a:r>
              <a:rPr lang="en-US" altLang="ja-JP" sz="2800" dirty="0" smtClean="0"/>
              <a:t>1</a:t>
            </a:r>
            <a:r>
              <a:rPr lang="ja-JP" altLang="en-US" sz="2800" dirty="0" smtClean="0"/>
              <a:t>　総括</a:t>
            </a:r>
            <a:endParaRPr lang="en-US" altLang="ja-JP" sz="2800" dirty="0" smtClean="0"/>
          </a:p>
          <a:p>
            <a:pPr marL="0" indent="0">
              <a:buNone/>
            </a:pPr>
            <a:r>
              <a:rPr lang="en-US" altLang="ja-JP" sz="2800" dirty="0" smtClean="0"/>
              <a:t>2</a:t>
            </a:r>
            <a:r>
              <a:rPr lang="ja-JP" altLang="en-US" sz="2800" dirty="0"/>
              <a:t>　各地区活動</a:t>
            </a:r>
            <a:r>
              <a:rPr lang="ja-JP" altLang="en-US" sz="2800" dirty="0" smtClean="0"/>
              <a:t>状況</a:t>
            </a:r>
            <a:endParaRPr lang="en-US" altLang="ja-JP" sz="2800" dirty="0" smtClean="0"/>
          </a:p>
          <a:p>
            <a:pPr marL="0" indent="0">
              <a:buNone/>
            </a:pPr>
            <a:r>
              <a:rPr kumimoji="1" lang="en-US" altLang="ja-JP" sz="2800" dirty="0" smtClean="0"/>
              <a:t>3</a:t>
            </a:r>
            <a:r>
              <a:rPr kumimoji="1" lang="ja-JP" altLang="en-US" sz="2800" dirty="0" smtClean="0"/>
              <a:t>　</a:t>
            </a:r>
            <a:r>
              <a:rPr lang="ja-JP" altLang="en-US" sz="2800" dirty="0"/>
              <a:t>各地区</a:t>
            </a:r>
            <a:r>
              <a:rPr lang="ja-JP" altLang="en-US" sz="2800" dirty="0" smtClean="0"/>
              <a:t>活動写真</a:t>
            </a:r>
            <a:endParaRPr lang="en-US" altLang="ja-JP" sz="2800" dirty="0" smtClean="0"/>
          </a:p>
        </p:txBody>
      </p:sp>
      <p:sp>
        <p:nvSpPr>
          <p:cNvPr id="4" name="テキスト ボックス 3"/>
          <p:cNvSpPr txBox="1"/>
          <p:nvPr/>
        </p:nvSpPr>
        <p:spPr>
          <a:xfrm>
            <a:off x="876525" y="4409680"/>
            <a:ext cx="7490235" cy="646331"/>
          </a:xfrm>
          <a:prstGeom prst="rect">
            <a:avLst/>
          </a:prstGeom>
          <a:noFill/>
        </p:spPr>
        <p:txBody>
          <a:bodyPr wrap="square" rtlCol="0">
            <a:spAutoFit/>
          </a:bodyPr>
          <a:lstStyle/>
          <a:p>
            <a:r>
              <a:rPr lang="en-US" altLang="ja-JP" dirty="0" smtClean="0">
                <a:latin typeface="游ゴシック" panose="020B0400000000000000" pitchFamily="50" charset="-128"/>
                <a:ea typeface="游ゴシック" panose="020B0400000000000000" pitchFamily="50" charset="-128"/>
              </a:rPr>
              <a:t>※</a:t>
            </a:r>
            <a:r>
              <a:rPr lang="ja-JP" altLang="en-US" dirty="0" smtClean="0">
                <a:latin typeface="游ゴシック" panose="020B0400000000000000" pitchFamily="50" charset="-128"/>
                <a:ea typeface="游ゴシック" panose="020B0400000000000000" pitchFamily="50" charset="-128"/>
              </a:rPr>
              <a:t>本資料</a:t>
            </a:r>
            <a:r>
              <a:rPr lang="ja-JP" altLang="en-US" dirty="0">
                <a:latin typeface="游ゴシック" panose="020B0400000000000000" pitchFamily="50" charset="-128"/>
                <a:ea typeface="游ゴシック" panose="020B0400000000000000" pitchFamily="50" charset="-128"/>
              </a:rPr>
              <a:t>は</a:t>
            </a:r>
            <a:r>
              <a:rPr lang="zh-TW" altLang="en-US" dirty="0">
                <a:latin typeface="游ゴシック" panose="020B0400000000000000" pitchFamily="50" charset="-128"/>
                <a:ea typeface="游ゴシック" panose="020B0400000000000000" pitchFamily="50" charset="-128"/>
              </a:rPr>
              <a:t>令和５年度座間市地域防災推進員活動状況</a:t>
            </a:r>
            <a:r>
              <a:rPr lang="ja-JP" altLang="en-US" dirty="0">
                <a:latin typeface="游ゴシック" panose="020B0400000000000000" pitchFamily="50" charset="-128"/>
                <a:ea typeface="游ゴシック" panose="020B0400000000000000" pitchFamily="50" charset="-128"/>
              </a:rPr>
              <a:t>を各地域防災推進員から提出された活動報告書を基に作成しています。</a:t>
            </a:r>
            <a:endParaRPr lang="en-US" altLang="ja-JP"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86152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１　総括</a:t>
            </a:r>
            <a:endParaRPr kumimoji="1" lang="ja-JP" altLang="en-US" sz="4000" dirty="0"/>
          </a:p>
        </p:txBody>
      </p:sp>
      <p:graphicFrame>
        <p:nvGraphicFramePr>
          <p:cNvPr id="5" name="表 4"/>
          <p:cNvGraphicFramePr>
            <a:graphicFrameLocks noGrp="1"/>
          </p:cNvGraphicFramePr>
          <p:nvPr>
            <p:extLst>
              <p:ext uri="{D42A27DB-BD31-4B8C-83A1-F6EECF244321}">
                <p14:modId xmlns:p14="http://schemas.microsoft.com/office/powerpoint/2010/main" val="3114230256"/>
              </p:ext>
            </p:extLst>
          </p:nvPr>
        </p:nvGraphicFramePr>
        <p:xfrm>
          <a:off x="1123818" y="1939159"/>
          <a:ext cx="6942083" cy="3997300"/>
        </p:xfrm>
        <a:graphic>
          <a:graphicData uri="http://schemas.openxmlformats.org/drawingml/2006/table">
            <a:tbl>
              <a:tblPr firstRow="1" bandRow="1">
                <a:tableStyleId>{5C22544A-7EE6-4342-B048-85BDC9FD1C3A}</a:tableStyleId>
              </a:tblPr>
              <a:tblGrid>
                <a:gridCol w="2250193">
                  <a:extLst>
                    <a:ext uri="{9D8B030D-6E8A-4147-A177-3AD203B41FA5}">
                      <a16:colId xmlns:a16="http://schemas.microsoft.com/office/drawing/2014/main" val="2957205152"/>
                    </a:ext>
                  </a:extLst>
                </a:gridCol>
                <a:gridCol w="4691890">
                  <a:extLst>
                    <a:ext uri="{9D8B030D-6E8A-4147-A177-3AD203B41FA5}">
                      <a16:colId xmlns:a16="http://schemas.microsoft.com/office/drawing/2014/main" val="3663109411"/>
                    </a:ext>
                  </a:extLst>
                </a:gridCol>
              </a:tblGrid>
              <a:tr h="433551">
                <a:tc gridSpan="2">
                  <a:txBody>
                    <a:bodyPr/>
                    <a:lstStyle/>
                    <a:p>
                      <a:r>
                        <a:rPr kumimoji="1" lang="ja-JP" altLang="en-US" dirty="0" smtClean="0"/>
                        <a:t>令和５年度　活動状況</a:t>
                      </a:r>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351573199"/>
                  </a:ext>
                </a:extLst>
              </a:tr>
              <a:tr h="4493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dirty="0" smtClean="0"/>
                        <a:t>総活動件数</a:t>
                      </a:r>
                      <a:endParaRPr kumimoji="1" lang="ja-JP" altLang="en-US" b="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１８件</a:t>
                      </a:r>
                      <a:endParaRPr kumimoji="1" lang="ja-JP" altLang="en-US" dirty="0" smtClean="0"/>
                    </a:p>
                  </a:txBody>
                  <a:tcPr/>
                </a:tc>
                <a:extLst>
                  <a:ext uri="{0D108BD9-81ED-4DB2-BD59-A6C34878D82A}">
                    <a16:rowId xmlns:a16="http://schemas.microsoft.com/office/drawing/2014/main" val="2999318582"/>
                  </a:ext>
                </a:extLst>
              </a:tr>
              <a:tr h="394138">
                <a:tc>
                  <a:txBody>
                    <a:bodyPr/>
                    <a:lstStyle/>
                    <a:p>
                      <a:r>
                        <a:rPr lang="ja-JP" altLang="en-US" sz="1800" b="1" dirty="0" smtClean="0"/>
                        <a:t>延べ訓練参加者数</a:t>
                      </a:r>
                      <a:endParaRPr kumimoji="1" lang="ja-JP" altLang="en-US" b="1" dirty="0"/>
                    </a:p>
                  </a:txBody>
                  <a:tcPr/>
                </a:tc>
                <a:tc>
                  <a:txBody>
                    <a:bodyPr/>
                    <a:lstStyle/>
                    <a:p>
                      <a:r>
                        <a:rPr kumimoji="1" lang="ja-JP" altLang="en-US" dirty="0" smtClean="0"/>
                        <a:t>１，０８４名</a:t>
                      </a:r>
                      <a:endParaRPr kumimoji="1" lang="ja-JP" altLang="en-US" dirty="0"/>
                    </a:p>
                  </a:txBody>
                  <a:tcPr/>
                </a:tc>
                <a:extLst>
                  <a:ext uri="{0D108BD9-81ED-4DB2-BD59-A6C34878D82A}">
                    <a16:rowId xmlns:a16="http://schemas.microsoft.com/office/drawing/2014/main" val="3518459355"/>
                  </a:ext>
                </a:extLst>
              </a:tr>
              <a:tr h="1403131">
                <a:tc>
                  <a:txBody>
                    <a:bodyPr/>
                    <a:lstStyle/>
                    <a:p>
                      <a:r>
                        <a:rPr kumimoji="1" lang="ja-JP" altLang="en-US" b="1" dirty="0" smtClean="0"/>
                        <a:t>参加対象者</a:t>
                      </a:r>
                      <a:endParaRPr kumimoji="1" lang="ja-JP" altLang="en-US"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一般自治会員、避難所運営委員会、避難所開設担当職員、施設管理者、学校職員、防災・防犯委員、自治会役員、消防隊員、消防団員、民生委員、児童委員、社会福祉協議会、長寿会、子ども会、</a:t>
                      </a:r>
                      <a:r>
                        <a:rPr lang="en-US" altLang="ja-JP" sz="1800" dirty="0" smtClean="0"/>
                        <a:t>GLP</a:t>
                      </a:r>
                      <a:r>
                        <a:rPr lang="ja-JP" altLang="en-US" sz="1800" dirty="0" smtClean="0"/>
                        <a:t>座間</a:t>
                      </a:r>
                      <a:endParaRPr lang="en-US" altLang="ja-JP" sz="1800" dirty="0" smtClean="0"/>
                    </a:p>
                  </a:txBody>
                  <a:tcPr/>
                </a:tc>
                <a:extLst>
                  <a:ext uri="{0D108BD9-81ED-4DB2-BD59-A6C34878D82A}">
                    <a16:rowId xmlns:a16="http://schemas.microsoft.com/office/drawing/2014/main" val="2955869448"/>
                  </a:ext>
                </a:extLst>
              </a:tr>
              <a:tr h="1257253">
                <a:tc>
                  <a:txBody>
                    <a:bodyPr/>
                    <a:lstStyle/>
                    <a:p>
                      <a:r>
                        <a:rPr kumimoji="1" lang="ja-JP" altLang="en-US" b="1" dirty="0" smtClean="0"/>
                        <a:t>訓練内容</a:t>
                      </a:r>
                      <a:endParaRPr kumimoji="1" lang="ja-JP" altLang="en-US"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炊き出し訓練、資機材展示・説明、講座、消火訓練、安否確認、テント設営、受付訓練、心肺蘇生法、簡易搬送、通信訓練、</a:t>
                      </a:r>
                      <a:r>
                        <a:rPr lang="en-US" altLang="ja-JP" sz="1800" dirty="0" smtClean="0"/>
                        <a:t>AED</a:t>
                      </a:r>
                      <a:r>
                        <a:rPr lang="ja-JP" altLang="en-US" sz="1800" dirty="0" smtClean="0"/>
                        <a:t>使用法、車中泊用駐車場レイアウト作成、会議等</a:t>
                      </a:r>
                      <a:endParaRPr lang="en-US" altLang="ja-JP" sz="1800" dirty="0" smtClean="0"/>
                    </a:p>
                  </a:txBody>
                  <a:tcPr/>
                </a:tc>
                <a:extLst>
                  <a:ext uri="{0D108BD9-81ED-4DB2-BD59-A6C34878D82A}">
                    <a16:rowId xmlns:a16="http://schemas.microsoft.com/office/drawing/2014/main" val="3724672809"/>
                  </a:ext>
                </a:extLst>
              </a:tr>
            </a:tbl>
          </a:graphicData>
        </a:graphic>
      </p:graphicFrame>
    </p:spTree>
    <p:extLst>
      <p:ext uri="{BB962C8B-B14F-4D97-AF65-F5344CB8AC3E}">
        <p14:creationId xmlns:p14="http://schemas.microsoft.com/office/powerpoint/2010/main" val="2847612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66962"/>
            <a:ext cx="7543800" cy="1450757"/>
          </a:xfrm>
        </p:spPr>
        <p:txBody>
          <a:bodyPr>
            <a:normAutofit/>
          </a:bodyPr>
          <a:lstStyle/>
          <a:p>
            <a:r>
              <a:rPr lang="ja-JP" altLang="en-US" sz="3600" dirty="0"/>
              <a:t>２</a:t>
            </a:r>
            <a:r>
              <a:rPr kumimoji="1" lang="ja-JP" altLang="en-US" sz="3600" dirty="0" smtClean="0"/>
              <a:t>　各地区活動状況（新田宿・四ツ谷）</a:t>
            </a:r>
            <a:endParaRPr kumimoji="1" lang="ja-JP" altLang="en-US" sz="3600" dirty="0"/>
          </a:p>
        </p:txBody>
      </p:sp>
      <p:sp>
        <p:nvSpPr>
          <p:cNvPr id="4" name="コンテンツ プレースホルダー 2"/>
          <p:cNvSpPr txBox="1">
            <a:spLocks/>
          </p:cNvSpPr>
          <p:nvPr/>
        </p:nvSpPr>
        <p:spPr>
          <a:xfrm>
            <a:off x="1189009" y="2090216"/>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2078111212"/>
              </p:ext>
            </p:extLst>
          </p:nvPr>
        </p:nvGraphicFramePr>
        <p:xfrm>
          <a:off x="1189009" y="2391671"/>
          <a:ext cx="6904300" cy="249428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①四ツ谷地区防災訓練</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令和５年９月２３日（土）</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四ツ谷コミュニティセンター</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自治会員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３１名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地震に関する座学、防災実験</a:t>
                      </a:r>
                      <a:r>
                        <a:rPr kumimoji="1" lang="en-US" altLang="ja-JP" dirty="0" smtClean="0"/>
                        <a:t>(</a:t>
                      </a:r>
                      <a:r>
                        <a:rPr kumimoji="1" lang="ja-JP" altLang="en-US" dirty="0" smtClean="0"/>
                        <a:t>液状化現象を再現</a:t>
                      </a:r>
                      <a:r>
                        <a:rPr kumimoji="1" lang="en-US" altLang="ja-JP" dirty="0" smtClean="0"/>
                        <a:t>)</a:t>
                      </a:r>
                      <a:r>
                        <a:rPr kumimoji="1" lang="ja-JP" altLang="en-US" dirty="0" err="1" smtClean="0"/>
                        <a:t>、</a:t>
                      </a:r>
                      <a:r>
                        <a:rPr kumimoji="1" lang="ja-JP" altLang="en-US" dirty="0" smtClean="0"/>
                        <a:t>防災グッズ作成、水消火器を使用した消火訓練</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156593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66962"/>
            <a:ext cx="7543800" cy="1450757"/>
          </a:xfrm>
        </p:spPr>
        <p:txBody>
          <a:bodyPr>
            <a:normAutofit/>
          </a:bodyPr>
          <a:lstStyle/>
          <a:p>
            <a:r>
              <a:rPr lang="ja-JP" altLang="en-US" sz="3600" dirty="0"/>
              <a:t>２</a:t>
            </a:r>
            <a:r>
              <a:rPr kumimoji="1" lang="ja-JP" altLang="en-US" sz="3600" dirty="0" smtClean="0"/>
              <a:t>　各地区活動状況（新田宿・四ツ谷）</a:t>
            </a:r>
            <a:endParaRPr kumimoji="1" lang="ja-JP" altLang="en-US" sz="3600" dirty="0"/>
          </a:p>
        </p:txBody>
      </p:sp>
      <p:sp>
        <p:nvSpPr>
          <p:cNvPr id="4" name="コンテンツ プレースホルダー 2"/>
          <p:cNvSpPr txBox="1">
            <a:spLocks/>
          </p:cNvSpPr>
          <p:nvPr/>
        </p:nvSpPr>
        <p:spPr>
          <a:xfrm>
            <a:off x="1189009" y="2090216"/>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2096937269"/>
              </p:ext>
            </p:extLst>
          </p:nvPr>
        </p:nvGraphicFramePr>
        <p:xfrm>
          <a:off x="1189009" y="2391671"/>
          <a:ext cx="6904300" cy="222504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②</a:t>
                      </a:r>
                      <a:r>
                        <a:rPr kumimoji="1" lang="ja-JP" altLang="en-US" dirty="0" smtClean="0"/>
                        <a:t>神奈川県総合防災センター研修</a:t>
                      </a:r>
                      <a:endParaRPr lang="ja-JP" altLang="en-US" sz="1800" dirty="0" smtClean="0"/>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令和６年２月１８日（土）</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総合防災センター</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自治会員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２８名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神奈川県総合防災センターでの災害体験</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4062442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66962"/>
            <a:ext cx="7543800" cy="1450757"/>
          </a:xfrm>
        </p:spPr>
        <p:txBody>
          <a:bodyPr>
            <a:normAutofit/>
          </a:bodyPr>
          <a:lstStyle/>
          <a:p>
            <a:r>
              <a:rPr lang="ja-JP" altLang="en-US" sz="3600" dirty="0"/>
              <a:t>２</a:t>
            </a:r>
            <a:r>
              <a:rPr kumimoji="1" lang="ja-JP" altLang="en-US" sz="3600" dirty="0" smtClean="0"/>
              <a:t>　各地区活動状況（入谷）</a:t>
            </a:r>
            <a:endParaRPr kumimoji="1" lang="ja-JP" altLang="en-US" sz="3600" dirty="0"/>
          </a:p>
        </p:txBody>
      </p:sp>
      <p:sp>
        <p:nvSpPr>
          <p:cNvPr id="4" name="コンテンツ プレースホルダー 2"/>
          <p:cNvSpPr txBox="1">
            <a:spLocks/>
          </p:cNvSpPr>
          <p:nvPr/>
        </p:nvSpPr>
        <p:spPr>
          <a:xfrm>
            <a:off x="1189009" y="2090216"/>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1727867090"/>
              </p:ext>
            </p:extLst>
          </p:nvPr>
        </p:nvGraphicFramePr>
        <p:xfrm>
          <a:off x="1189009" y="2391671"/>
          <a:ext cx="6904300" cy="222504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①地震発生時の安否確認要領の実施について</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令和５年４月１６日（日）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星の谷西自治会館管内住宅及び星の谷公園</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自治会員</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２０名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安否確認訓練、情報伝達訓練、質疑・応答</a:t>
                      </a:r>
                      <a:endParaRPr kumimoji="1" lang="en-US" altLang="ja-JP" dirty="0" smtClean="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2655094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各地区活動状況（緑ケ丘）</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4186061339"/>
              </p:ext>
            </p:extLst>
          </p:nvPr>
        </p:nvGraphicFramePr>
        <p:xfrm>
          <a:off x="1189009" y="2391671"/>
          <a:ext cx="6904300" cy="304292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①避難所開設訓練及び見学会</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令和５年１１月１２日（日）</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座間中学校（校庭、体育館、教室）</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避難所運営委員会、自治会員、市担当者、施設管理者</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６７名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設営訓練（避難者用テント、ペット用テント、マンホールトイレ、車中泊用駐車場レイアウト、災害時特設公衆電話）</a:t>
                      </a:r>
                      <a:endParaRPr kumimoji="1" lang="en-US" altLang="ja-JP" dirty="0" smtClean="0"/>
                    </a:p>
                    <a:p>
                      <a:r>
                        <a:rPr kumimoji="1" lang="ja-JP" altLang="en-US" dirty="0" smtClean="0"/>
                        <a:t>一般自治会員による体験・見学、受付訓練、要配慮者等要教室の見学、無線機による連絡網体験</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2408505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9259" y="280816"/>
            <a:ext cx="7543800" cy="1450757"/>
          </a:xfrm>
        </p:spPr>
        <p:txBody>
          <a:bodyPr>
            <a:normAutofit/>
          </a:bodyPr>
          <a:lstStyle/>
          <a:p>
            <a:r>
              <a:rPr lang="ja-JP" altLang="en-US" sz="3600" dirty="0"/>
              <a:t>２</a:t>
            </a:r>
            <a:r>
              <a:rPr kumimoji="1" lang="ja-JP" altLang="en-US" sz="3600" dirty="0" smtClean="0"/>
              <a:t>　各地区活動状況（緑ケ丘）</a:t>
            </a:r>
            <a:endParaRPr kumimoji="1" lang="ja-JP" altLang="en-US" sz="3600" dirty="0"/>
          </a:p>
        </p:txBody>
      </p:sp>
      <p:sp>
        <p:nvSpPr>
          <p:cNvPr id="4" name="コンテンツ プレースホルダー 2"/>
          <p:cNvSpPr txBox="1">
            <a:spLocks/>
          </p:cNvSpPr>
          <p:nvPr/>
        </p:nvSpPr>
        <p:spPr>
          <a:xfrm>
            <a:off x="1189009" y="2076361"/>
            <a:ext cx="6904300" cy="49341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ja-JP" altLang="en-US" sz="2400" dirty="0" smtClean="0"/>
          </a:p>
        </p:txBody>
      </p:sp>
      <p:graphicFrame>
        <p:nvGraphicFramePr>
          <p:cNvPr id="3" name="表 2"/>
          <p:cNvGraphicFramePr>
            <a:graphicFrameLocks noGrp="1"/>
          </p:cNvGraphicFramePr>
          <p:nvPr>
            <p:extLst>
              <p:ext uri="{D42A27DB-BD31-4B8C-83A1-F6EECF244321}">
                <p14:modId xmlns:p14="http://schemas.microsoft.com/office/powerpoint/2010/main" val="2469437649"/>
              </p:ext>
            </p:extLst>
          </p:nvPr>
        </p:nvGraphicFramePr>
        <p:xfrm>
          <a:off x="1189009" y="2391671"/>
          <a:ext cx="6904300" cy="2768600"/>
        </p:xfrm>
        <a:graphic>
          <a:graphicData uri="http://schemas.openxmlformats.org/drawingml/2006/table">
            <a:tbl>
              <a:tblPr firstRow="1" bandRow="1">
                <a:tableStyleId>{5C22544A-7EE6-4342-B048-85BDC9FD1C3A}</a:tableStyleId>
              </a:tblPr>
              <a:tblGrid>
                <a:gridCol w="1277100">
                  <a:extLst>
                    <a:ext uri="{9D8B030D-6E8A-4147-A177-3AD203B41FA5}">
                      <a16:colId xmlns:a16="http://schemas.microsoft.com/office/drawing/2014/main" val="588923204"/>
                    </a:ext>
                  </a:extLst>
                </a:gridCol>
                <a:gridCol w="5627200">
                  <a:extLst>
                    <a:ext uri="{9D8B030D-6E8A-4147-A177-3AD203B41FA5}">
                      <a16:colId xmlns:a16="http://schemas.microsoft.com/office/drawing/2014/main" val="1985187192"/>
                    </a:ext>
                  </a:extLst>
                </a:gridCol>
              </a:tblGrid>
              <a:tr h="370840">
                <a:tc gridSpan="2">
                  <a:txBody>
                    <a:bodyPr/>
                    <a:lstStyle/>
                    <a:p>
                      <a:pPr marL="0" indent="0">
                        <a:buFont typeface="Calibri" panose="020F0502020204030204" pitchFamily="34" charset="0"/>
                        <a:buNone/>
                      </a:pPr>
                      <a:r>
                        <a:rPr lang="ja-JP" altLang="en-US" sz="1800" dirty="0" smtClean="0"/>
                        <a:t>②緑ケ丘４丁目フェスティバル</a:t>
                      </a:r>
                      <a:r>
                        <a:rPr lang="en-US" altLang="ja-JP" sz="1800" dirty="0" smtClean="0"/>
                        <a:t>in</a:t>
                      </a:r>
                      <a:r>
                        <a:rPr lang="ja-JP" altLang="en-US" sz="1800" dirty="0" smtClean="0"/>
                        <a:t>都南</a:t>
                      </a:r>
                    </a:p>
                  </a:txBody>
                  <a:tcPr/>
                </a:tc>
                <a:tc hMerge="1">
                  <a:txBody>
                    <a:bodyPr/>
                    <a:lstStyle/>
                    <a:p>
                      <a:endParaRPr kumimoji="1" lang="ja-JP" altLang="en-US" dirty="0"/>
                    </a:p>
                  </a:txBody>
                  <a:tcPr/>
                </a:tc>
                <a:extLst>
                  <a:ext uri="{0D108BD9-81ED-4DB2-BD59-A6C34878D82A}">
                    <a16:rowId xmlns:a16="http://schemas.microsoft.com/office/drawing/2014/main" val="4070340848"/>
                  </a:ext>
                </a:extLst>
              </a:tr>
              <a:tr h="370840">
                <a:tc>
                  <a:txBody>
                    <a:bodyPr/>
                    <a:lstStyle/>
                    <a:p>
                      <a:pPr algn="ctr"/>
                      <a:r>
                        <a:rPr kumimoji="1" lang="ja-JP" altLang="en-US" b="1" dirty="0" smtClean="0"/>
                        <a:t>実施日</a:t>
                      </a:r>
                      <a:endParaRPr kumimoji="1" lang="ja-JP" altLang="en-US" b="1" dirty="0"/>
                    </a:p>
                  </a:txBody>
                  <a:tcPr anchor="ctr"/>
                </a:tc>
                <a:tc>
                  <a:txBody>
                    <a:bodyPr/>
                    <a:lstStyle/>
                    <a:p>
                      <a:r>
                        <a:rPr kumimoji="1" lang="ja-JP" altLang="en-US" dirty="0" smtClean="0"/>
                        <a:t>令和５年７月１７日（月）</a:t>
                      </a:r>
                      <a:endParaRPr kumimoji="1" lang="ja-JP" altLang="en-US" dirty="0"/>
                    </a:p>
                  </a:txBody>
                  <a:tcPr/>
                </a:tc>
                <a:extLst>
                  <a:ext uri="{0D108BD9-81ED-4DB2-BD59-A6C34878D82A}">
                    <a16:rowId xmlns:a16="http://schemas.microsoft.com/office/drawing/2014/main" val="686915425"/>
                  </a:ext>
                </a:extLst>
              </a:tr>
              <a:tr h="370840">
                <a:tc>
                  <a:txBody>
                    <a:bodyPr/>
                    <a:lstStyle/>
                    <a:p>
                      <a:pPr algn="ctr"/>
                      <a:r>
                        <a:rPr kumimoji="1" lang="ja-JP" altLang="en-US" b="1" dirty="0" smtClean="0"/>
                        <a:t>場所</a:t>
                      </a:r>
                      <a:endParaRPr kumimoji="1" lang="ja-JP" altLang="en-US" b="1" dirty="0"/>
                    </a:p>
                  </a:txBody>
                  <a:tcPr anchor="ctr"/>
                </a:tc>
                <a:tc>
                  <a:txBody>
                    <a:bodyPr/>
                    <a:lstStyle/>
                    <a:p>
                      <a:r>
                        <a:rPr kumimoji="1" lang="ja-JP" altLang="en-US" dirty="0" smtClean="0"/>
                        <a:t>都南自動車教習所</a:t>
                      </a:r>
                      <a:endParaRPr kumimoji="1" lang="ja-JP" altLang="en-US" dirty="0"/>
                    </a:p>
                  </a:txBody>
                  <a:tcPr/>
                </a:tc>
                <a:extLst>
                  <a:ext uri="{0D108BD9-81ED-4DB2-BD59-A6C34878D82A}">
                    <a16:rowId xmlns:a16="http://schemas.microsoft.com/office/drawing/2014/main" val="1120421341"/>
                  </a:ext>
                </a:extLst>
              </a:tr>
              <a:tr h="370840">
                <a:tc>
                  <a:txBody>
                    <a:bodyPr/>
                    <a:lstStyle/>
                    <a:p>
                      <a:pPr algn="ctr"/>
                      <a:r>
                        <a:rPr kumimoji="1" lang="ja-JP" altLang="en-US" b="1" dirty="0" smtClean="0"/>
                        <a:t>対象</a:t>
                      </a:r>
                      <a:endParaRPr kumimoji="1" lang="ja-JP" altLang="en-US" b="1" dirty="0"/>
                    </a:p>
                  </a:txBody>
                  <a:tcPr anchor="ctr"/>
                </a:tc>
                <a:tc>
                  <a:txBody>
                    <a:bodyPr/>
                    <a:lstStyle/>
                    <a:p>
                      <a:r>
                        <a:rPr kumimoji="1" lang="ja-JP" altLang="en-US" dirty="0" smtClean="0"/>
                        <a:t>自治会員、地元居住者</a:t>
                      </a:r>
                      <a:endParaRPr kumimoji="1" lang="ja-JP" altLang="en-US" dirty="0"/>
                    </a:p>
                  </a:txBody>
                  <a:tcPr/>
                </a:tc>
                <a:extLst>
                  <a:ext uri="{0D108BD9-81ED-4DB2-BD59-A6C34878D82A}">
                    <a16:rowId xmlns:a16="http://schemas.microsoft.com/office/drawing/2014/main" val="446654530"/>
                  </a:ext>
                </a:extLst>
              </a:tr>
              <a:tr h="370840">
                <a:tc>
                  <a:txBody>
                    <a:bodyPr/>
                    <a:lstStyle/>
                    <a:p>
                      <a:pPr algn="ctr"/>
                      <a:r>
                        <a:rPr kumimoji="1" lang="ja-JP" altLang="en-US" b="1" dirty="0" smtClean="0"/>
                        <a:t>参加人数</a:t>
                      </a:r>
                      <a:endParaRPr kumimoji="1" lang="ja-JP" altLang="en-US" b="1" dirty="0"/>
                    </a:p>
                  </a:txBody>
                  <a:tcPr anchor="ctr"/>
                </a:tc>
                <a:tc>
                  <a:txBody>
                    <a:bodyPr/>
                    <a:lstStyle/>
                    <a:p>
                      <a:r>
                        <a:rPr kumimoji="1" lang="ja-JP" altLang="en-US" dirty="0" smtClean="0"/>
                        <a:t>５０名</a:t>
                      </a:r>
                      <a:endParaRPr kumimoji="1" lang="ja-JP" altLang="en-US" dirty="0"/>
                    </a:p>
                  </a:txBody>
                  <a:tcPr/>
                </a:tc>
                <a:extLst>
                  <a:ext uri="{0D108BD9-81ED-4DB2-BD59-A6C34878D82A}">
                    <a16:rowId xmlns:a16="http://schemas.microsoft.com/office/drawing/2014/main" val="2778961595"/>
                  </a:ext>
                </a:extLst>
              </a:tr>
              <a:tr h="370840">
                <a:tc>
                  <a:txBody>
                    <a:bodyPr/>
                    <a:lstStyle/>
                    <a:p>
                      <a:pPr algn="ctr"/>
                      <a:r>
                        <a:rPr kumimoji="1" lang="ja-JP" altLang="en-US" b="1" dirty="0" smtClean="0"/>
                        <a:t>内容</a:t>
                      </a:r>
                      <a:endParaRPr kumimoji="1" lang="ja-JP" altLang="en-US" b="1" dirty="0"/>
                    </a:p>
                  </a:txBody>
                  <a:tcPr anchor="ctr"/>
                </a:tc>
                <a:tc>
                  <a:txBody>
                    <a:bodyPr/>
                    <a:lstStyle/>
                    <a:p>
                      <a:r>
                        <a:rPr kumimoji="1" lang="ja-JP" altLang="en-US" dirty="0" smtClean="0"/>
                        <a:t>都南自動車教習所がいっとき避難場所となる周知、</a:t>
                      </a:r>
                      <a:endParaRPr kumimoji="1" lang="en-US" altLang="ja-JP" dirty="0" smtClean="0"/>
                    </a:p>
                    <a:p>
                      <a:r>
                        <a:rPr kumimoji="1" lang="ja-JP" altLang="en-US" dirty="0" smtClean="0"/>
                        <a:t>ブルーシートによるタープ張りの実演、災害用トイレ組立、煙体験、水消火器を用いた消火訓練、応急救護体験</a:t>
                      </a:r>
                      <a:endParaRPr kumimoji="1" lang="ja-JP" altLang="en-US" dirty="0"/>
                    </a:p>
                  </a:txBody>
                  <a:tcPr/>
                </a:tc>
                <a:extLst>
                  <a:ext uri="{0D108BD9-81ED-4DB2-BD59-A6C34878D82A}">
                    <a16:rowId xmlns:a16="http://schemas.microsoft.com/office/drawing/2014/main" val="1531864542"/>
                  </a:ext>
                </a:extLst>
              </a:tr>
            </a:tbl>
          </a:graphicData>
        </a:graphic>
      </p:graphicFrame>
    </p:spTree>
    <p:extLst>
      <p:ext uri="{BB962C8B-B14F-4D97-AF65-F5344CB8AC3E}">
        <p14:creationId xmlns:p14="http://schemas.microsoft.com/office/powerpoint/2010/main" val="42196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9323</TotalTime>
  <Words>1589</Words>
  <Application>Microsoft Office PowerPoint</Application>
  <PresentationFormat>画面に合わせる (4:3)</PresentationFormat>
  <Paragraphs>310</Paragraphs>
  <Slides>24</Slides>
  <Notes>21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24</vt:i4>
      </vt:variant>
    </vt:vector>
  </HeadingPairs>
  <TitlesOfParts>
    <vt:vector size="29" baseType="lpstr">
      <vt:lpstr>ＭＳ Ｐゴシック</vt:lpstr>
      <vt:lpstr>游ゴシック</vt:lpstr>
      <vt:lpstr>Calibri</vt:lpstr>
      <vt:lpstr>Calibri Light</vt:lpstr>
      <vt:lpstr>レトロスペクト</vt:lpstr>
      <vt:lpstr>令和５年度 座間市地域防災推進員 活動状況</vt:lpstr>
      <vt:lpstr>地域防災推進員とは</vt:lpstr>
      <vt:lpstr>目次</vt:lpstr>
      <vt:lpstr>１　総括</vt:lpstr>
      <vt:lpstr>２　各地区活動状況（新田宿・四ツ谷）</vt:lpstr>
      <vt:lpstr>２　各地区活動状況（新田宿・四ツ谷）</vt:lpstr>
      <vt:lpstr>２　各地区活動状況（入谷）</vt:lpstr>
      <vt:lpstr>２　各地区活動状況（緑ケ丘）</vt:lpstr>
      <vt:lpstr>２　各地区活動状況（緑ケ丘）</vt:lpstr>
      <vt:lpstr>２　各地区活動状況（緑ケ丘）</vt:lpstr>
      <vt:lpstr>２　各地区活動状況（緑ケ丘）</vt:lpstr>
      <vt:lpstr>２　各地区活動状況（相武台）</vt:lpstr>
      <vt:lpstr>２　各地区活動状況（相武台）</vt:lpstr>
      <vt:lpstr>２　各地区活動状況（相武台）</vt:lpstr>
      <vt:lpstr>２　各地区活動状況（相模が丘）</vt:lpstr>
      <vt:lpstr>２　各地区活動状況（小松原）</vt:lpstr>
      <vt:lpstr>２　各地区活動状況（栗原）</vt:lpstr>
      <vt:lpstr>２　各地区活動状況（栗原）</vt:lpstr>
      <vt:lpstr>２　各地区活動状況（栗原）</vt:lpstr>
      <vt:lpstr>２　各地区活動状況（栗原）</vt:lpstr>
      <vt:lpstr>２　各地区活動状況（南栗原）</vt:lpstr>
      <vt:lpstr>２　各地区活動状況（南栗原）</vt:lpstr>
      <vt:lpstr>３　各地区活動写真①</vt:lpstr>
      <vt:lpstr>３　各地区活動写真②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座間市</dc:creator>
  <cp:lastModifiedBy> </cp:lastModifiedBy>
  <cp:revision>305</cp:revision>
  <cp:lastPrinted>2023-04-04T12:44:50Z</cp:lastPrinted>
  <dcterms:created xsi:type="dcterms:W3CDTF">2022-04-15T00:05:23Z</dcterms:created>
  <dcterms:modified xsi:type="dcterms:W3CDTF">2024-10-24T05:21:53Z</dcterms:modified>
</cp:coreProperties>
</file>